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slide" Target="slides/slide85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39b2d29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739b2d29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739b2d294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8739b2d294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78009919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78009919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78009919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878009919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78009919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78009919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739b2d294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8739b2d29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78009919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878009919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78009919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878009919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78009919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878009919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78009919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78009919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739b2d29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739b2d29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739b2d294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8739b2d294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739b2d294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8739b2d294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739b2d294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8739b2d294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739b2d294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739b2d294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8739b2d294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8739b2d294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739b2d294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8739b2d294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8739b2d294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8739b2d294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8739b2d294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8739b2d29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8739b2d294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8739b2d294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8739b2d294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8739b2d294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8780099199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8780099199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739b2d294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8739b2d294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8739b2d294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8739b2d294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8739b2d294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8739b2d294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8739b2d294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8739b2d294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8739b2d294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8739b2d294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8739b2d294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8739b2d294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8739b2d294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8739b2d294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878ed868c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878ed868c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878ed868c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878ed868c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878ed868cf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878ed868c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780099199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780099199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878ed868c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878ed868c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8739b2d294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8739b2d294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8739b2d294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8739b2d294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8739b2d294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8739b2d294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878009919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878009919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878009919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878009919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878009919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878009919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878ed868cf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878ed868cf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8739b2d294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8739b2d294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878009919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878009919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780099199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8780099199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878009919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878009919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878009919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878009919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8739b2d294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8739b2d294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878009919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878009919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878009919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878009919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878009919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878009919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8739b2d294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8739b2d294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878009919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878009919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878009919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878009919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8739b2d294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8739b2d294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739b2d29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739b2d29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878009919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878009919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8780099199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8780099199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878009919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878009919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878009919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878009919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8765a9533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8765a9533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8780099199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8780099199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878009919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878009919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8780099199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878009919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8739b2d294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38739b2d294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878009919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3878009919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739b2d294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8739b2d294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8780099199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8780099199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8739b2d294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8739b2d294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878009919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3878009919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878009919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3878009919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8780099199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8780099199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8739b2d294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38739b2d294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878009919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3878009919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8780099199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38780099199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878009919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3878009919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8780099199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38780099199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7800991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7800991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8739b2d294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8739b2d294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8780099199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38780099199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8780099199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38780099199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8780099199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8780099199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878009919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3878009919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8739b2d294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38739b2d294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739b2d294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739b2d294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8QSiACckrgjZJ4DzRjzlD0eF5YsbIQRu/view" TargetMode="External"/><Relationship Id="rId4" Type="http://schemas.openxmlformats.org/officeDocument/2006/relationships/image" Target="../media/image19.jp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5.gif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3" Type="http://schemas.openxmlformats.org/officeDocument/2006/relationships/image" Target="../media/image17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3" Type="http://schemas.openxmlformats.org/officeDocument/2006/relationships/image" Target="../media/image17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3" Type="http://schemas.openxmlformats.org/officeDocument/2006/relationships/image" Target="../media/image17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3" Type="http://schemas.openxmlformats.org/officeDocument/2006/relationships/image" Target="../media/image17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3" Type="http://schemas.openxmlformats.org/officeDocument/2006/relationships/image" Target="../media/image17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39.png"/><Relationship Id="rId7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9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gif"/><Relationship Id="rId5" Type="http://schemas.openxmlformats.org/officeDocument/2006/relationships/image" Target="../media/image47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5.gif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9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gif"/><Relationship Id="rId5" Type="http://schemas.openxmlformats.org/officeDocument/2006/relationships/image" Target="../media/image47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9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gif"/><Relationship Id="rId5" Type="http://schemas.openxmlformats.org/officeDocument/2006/relationships/image" Target="../media/image47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9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gif"/><Relationship Id="rId5" Type="http://schemas.openxmlformats.org/officeDocument/2006/relationships/image" Target="../media/image47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9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gif"/><Relationship Id="rId5" Type="http://schemas.openxmlformats.org/officeDocument/2006/relationships/image" Target="../media/image47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gif"/><Relationship Id="rId5" Type="http://schemas.openxmlformats.org/officeDocument/2006/relationships/image" Target="../media/image47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gif"/><Relationship Id="rId5" Type="http://schemas.openxmlformats.org/officeDocument/2006/relationships/image" Target="../media/image47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4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4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4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4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5.gif"/><Relationship Id="rId7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4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Relationship Id="rId7" Type="http://schemas.openxmlformats.org/officeDocument/2006/relationships/image" Target="../media/image66.png"/><Relationship Id="rId8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61.png"/><Relationship Id="rId7" Type="http://schemas.openxmlformats.org/officeDocument/2006/relationships/image" Target="../media/image28.png"/><Relationship Id="rId8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61.png"/><Relationship Id="rId7" Type="http://schemas.openxmlformats.org/officeDocument/2006/relationships/image" Target="../media/image28.png"/><Relationship Id="rId8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61.png"/><Relationship Id="rId7" Type="http://schemas.openxmlformats.org/officeDocument/2006/relationships/image" Target="../media/image28.png"/><Relationship Id="rId8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61.png"/><Relationship Id="rId7" Type="http://schemas.openxmlformats.org/officeDocument/2006/relationships/image" Target="../media/image28.png"/><Relationship Id="rId8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68.png"/><Relationship Id="rId1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61.png"/><Relationship Id="rId7" Type="http://schemas.openxmlformats.org/officeDocument/2006/relationships/image" Target="../media/image28.png"/><Relationship Id="rId8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Relationship Id="rId4" Type="http://schemas.openxmlformats.org/officeDocument/2006/relationships/image" Target="../media/image69.png"/><Relationship Id="rId9" Type="http://schemas.openxmlformats.org/officeDocument/2006/relationships/image" Target="../media/image33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Relationship Id="rId8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Relationship Id="rId4" Type="http://schemas.openxmlformats.org/officeDocument/2006/relationships/image" Target="../media/image69.png"/><Relationship Id="rId9" Type="http://schemas.openxmlformats.org/officeDocument/2006/relationships/image" Target="../media/image33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Relationship Id="rId8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5.gif"/><Relationship Id="rId7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Relationship Id="rId4" Type="http://schemas.openxmlformats.org/officeDocument/2006/relationships/image" Target="../media/image69.png"/><Relationship Id="rId9" Type="http://schemas.openxmlformats.org/officeDocument/2006/relationships/image" Target="../media/image33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Relationship Id="rId8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image" Target="../media/image69.png"/><Relationship Id="rId9" Type="http://schemas.openxmlformats.org/officeDocument/2006/relationships/image" Target="../media/image33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Relationship Id="rId8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Relationship Id="rId4" Type="http://schemas.openxmlformats.org/officeDocument/2006/relationships/image" Target="../media/image87.png"/><Relationship Id="rId9" Type="http://schemas.openxmlformats.org/officeDocument/2006/relationships/image" Target="../media/image72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image" Target="../media/image70.png"/><Relationship Id="rId8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87.png"/><Relationship Id="rId9" Type="http://schemas.openxmlformats.org/officeDocument/2006/relationships/image" Target="../media/image72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image" Target="../media/image70.png"/><Relationship Id="rId8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87.png"/><Relationship Id="rId9" Type="http://schemas.openxmlformats.org/officeDocument/2006/relationships/image" Target="../media/image72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image" Target="../media/image70.png"/><Relationship Id="rId8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87.png"/><Relationship Id="rId9" Type="http://schemas.openxmlformats.org/officeDocument/2006/relationships/image" Target="../media/image72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image" Target="../media/image70.png"/><Relationship Id="rId8" Type="http://schemas.openxmlformats.org/officeDocument/2006/relationships/image" Target="../media/image78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88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image" Target="../media/image97.png"/><Relationship Id="rId9" Type="http://schemas.openxmlformats.org/officeDocument/2006/relationships/image" Target="../media/image94.png"/><Relationship Id="rId5" Type="http://schemas.openxmlformats.org/officeDocument/2006/relationships/image" Target="../media/image70.png"/><Relationship Id="rId6" Type="http://schemas.openxmlformats.org/officeDocument/2006/relationships/image" Target="../media/image33.png"/><Relationship Id="rId7" Type="http://schemas.openxmlformats.org/officeDocument/2006/relationships/image" Target="../media/image85.png"/><Relationship Id="rId8" Type="http://schemas.openxmlformats.org/officeDocument/2006/relationships/image" Target="../media/image83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88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Relationship Id="rId4" Type="http://schemas.openxmlformats.org/officeDocument/2006/relationships/image" Target="../media/image97.png"/><Relationship Id="rId9" Type="http://schemas.openxmlformats.org/officeDocument/2006/relationships/image" Target="../media/image94.png"/><Relationship Id="rId5" Type="http://schemas.openxmlformats.org/officeDocument/2006/relationships/image" Target="../media/image70.png"/><Relationship Id="rId6" Type="http://schemas.openxmlformats.org/officeDocument/2006/relationships/image" Target="../media/image33.png"/><Relationship Id="rId7" Type="http://schemas.openxmlformats.org/officeDocument/2006/relationships/image" Target="../media/image85.png"/><Relationship Id="rId8" Type="http://schemas.openxmlformats.org/officeDocument/2006/relationships/image" Target="../media/image83.pn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84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Relationship Id="rId4" Type="http://schemas.openxmlformats.org/officeDocument/2006/relationships/image" Target="../media/image70.png"/><Relationship Id="rId9" Type="http://schemas.openxmlformats.org/officeDocument/2006/relationships/image" Target="../media/image88.png"/><Relationship Id="rId5" Type="http://schemas.openxmlformats.org/officeDocument/2006/relationships/image" Target="../media/image33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94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1.png"/><Relationship Id="rId10" Type="http://schemas.openxmlformats.org/officeDocument/2006/relationships/image" Target="../media/image33.png"/><Relationship Id="rId13" Type="http://schemas.openxmlformats.org/officeDocument/2006/relationships/image" Target="../media/image99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Relationship Id="rId4" Type="http://schemas.openxmlformats.org/officeDocument/2006/relationships/image" Target="../media/image101.png"/><Relationship Id="rId9" Type="http://schemas.openxmlformats.org/officeDocument/2006/relationships/image" Target="../media/image93.png"/><Relationship Id="rId15" Type="http://schemas.openxmlformats.org/officeDocument/2006/relationships/image" Target="../media/image73.png"/><Relationship Id="rId14" Type="http://schemas.openxmlformats.org/officeDocument/2006/relationships/image" Target="../media/image98.png"/><Relationship Id="rId16" Type="http://schemas.openxmlformats.org/officeDocument/2006/relationships/image" Target="../media/image113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Relationship Id="rId8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1.png"/><Relationship Id="rId10" Type="http://schemas.openxmlformats.org/officeDocument/2006/relationships/image" Target="../media/image33.png"/><Relationship Id="rId13" Type="http://schemas.openxmlformats.org/officeDocument/2006/relationships/image" Target="../media/image99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Relationship Id="rId4" Type="http://schemas.openxmlformats.org/officeDocument/2006/relationships/image" Target="../media/image101.png"/><Relationship Id="rId9" Type="http://schemas.openxmlformats.org/officeDocument/2006/relationships/image" Target="../media/image93.png"/><Relationship Id="rId15" Type="http://schemas.openxmlformats.org/officeDocument/2006/relationships/image" Target="../media/image73.png"/><Relationship Id="rId14" Type="http://schemas.openxmlformats.org/officeDocument/2006/relationships/image" Target="../media/image98.png"/><Relationship Id="rId16" Type="http://schemas.openxmlformats.org/officeDocument/2006/relationships/image" Target="../media/image113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Relationship Id="rId8" Type="http://schemas.openxmlformats.org/officeDocument/2006/relationships/image" Target="../media/image100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1.png"/><Relationship Id="rId10" Type="http://schemas.openxmlformats.org/officeDocument/2006/relationships/image" Target="../media/image33.png"/><Relationship Id="rId13" Type="http://schemas.openxmlformats.org/officeDocument/2006/relationships/image" Target="../media/image99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Relationship Id="rId4" Type="http://schemas.openxmlformats.org/officeDocument/2006/relationships/image" Target="../media/image101.png"/><Relationship Id="rId9" Type="http://schemas.openxmlformats.org/officeDocument/2006/relationships/image" Target="../media/image93.png"/><Relationship Id="rId15" Type="http://schemas.openxmlformats.org/officeDocument/2006/relationships/image" Target="../media/image73.png"/><Relationship Id="rId14" Type="http://schemas.openxmlformats.org/officeDocument/2006/relationships/image" Target="../media/image98.png"/><Relationship Id="rId16" Type="http://schemas.openxmlformats.org/officeDocument/2006/relationships/image" Target="../media/image113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Relationship Id="rId8" Type="http://schemas.openxmlformats.org/officeDocument/2006/relationships/image" Target="../media/image100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png"/><Relationship Id="rId10" Type="http://schemas.openxmlformats.org/officeDocument/2006/relationships/image" Target="../media/image91.png"/><Relationship Id="rId13" Type="http://schemas.openxmlformats.org/officeDocument/2006/relationships/image" Target="../media/image98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Relationship Id="rId4" Type="http://schemas.openxmlformats.org/officeDocument/2006/relationships/image" Target="../media/image101.png"/><Relationship Id="rId9" Type="http://schemas.openxmlformats.org/officeDocument/2006/relationships/image" Target="../media/image33.png"/><Relationship Id="rId15" Type="http://schemas.openxmlformats.org/officeDocument/2006/relationships/image" Target="../media/image113.png"/><Relationship Id="rId14" Type="http://schemas.openxmlformats.org/officeDocument/2006/relationships/image" Target="../media/image73.png"/><Relationship Id="rId16" Type="http://schemas.openxmlformats.org/officeDocument/2006/relationships/image" Target="../media/image103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Relationship Id="rId8" Type="http://schemas.openxmlformats.org/officeDocument/2006/relationships/image" Target="../media/image100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png"/><Relationship Id="rId10" Type="http://schemas.openxmlformats.org/officeDocument/2006/relationships/image" Target="../media/image91.png"/><Relationship Id="rId13" Type="http://schemas.openxmlformats.org/officeDocument/2006/relationships/image" Target="../media/image98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Relationship Id="rId4" Type="http://schemas.openxmlformats.org/officeDocument/2006/relationships/image" Target="../media/image101.png"/><Relationship Id="rId9" Type="http://schemas.openxmlformats.org/officeDocument/2006/relationships/image" Target="../media/image33.png"/><Relationship Id="rId15" Type="http://schemas.openxmlformats.org/officeDocument/2006/relationships/image" Target="../media/image113.png"/><Relationship Id="rId14" Type="http://schemas.openxmlformats.org/officeDocument/2006/relationships/image" Target="../media/image73.png"/><Relationship Id="rId16" Type="http://schemas.openxmlformats.org/officeDocument/2006/relationships/image" Target="../media/image103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Relationship Id="rId8" Type="http://schemas.openxmlformats.org/officeDocument/2006/relationships/image" Target="../media/image10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Relationship Id="rId4" Type="http://schemas.openxmlformats.org/officeDocument/2006/relationships/image" Target="../media/image106.png"/><Relationship Id="rId5" Type="http://schemas.openxmlformats.org/officeDocument/2006/relationships/image" Target="../media/image3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Relationship Id="rId4" Type="http://schemas.openxmlformats.org/officeDocument/2006/relationships/image" Target="../media/image106.png"/><Relationship Id="rId5" Type="http://schemas.openxmlformats.org/officeDocument/2006/relationships/image" Target="../media/image3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Relationship Id="rId4" Type="http://schemas.openxmlformats.org/officeDocument/2006/relationships/image" Target="../media/image106.png"/><Relationship Id="rId5" Type="http://schemas.openxmlformats.org/officeDocument/2006/relationships/image" Target="../media/image3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Relationship Id="rId4" Type="http://schemas.openxmlformats.org/officeDocument/2006/relationships/image" Target="../media/image106.png"/><Relationship Id="rId5" Type="http://schemas.openxmlformats.org/officeDocument/2006/relationships/image" Target="../media/image3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7.png"/><Relationship Id="rId4" Type="http://schemas.openxmlformats.org/officeDocument/2006/relationships/image" Target="../media/image51.png"/><Relationship Id="rId5" Type="http://schemas.openxmlformats.org/officeDocument/2006/relationships/image" Target="../media/image125.png"/><Relationship Id="rId6" Type="http://schemas.openxmlformats.org/officeDocument/2006/relationships/image" Target="../media/image10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7.png"/><Relationship Id="rId4" Type="http://schemas.openxmlformats.org/officeDocument/2006/relationships/image" Target="../media/image51.png"/><Relationship Id="rId5" Type="http://schemas.openxmlformats.org/officeDocument/2006/relationships/image" Target="../media/image125.png"/><Relationship Id="rId6" Type="http://schemas.openxmlformats.org/officeDocument/2006/relationships/image" Target="../media/image1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7.png"/><Relationship Id="rId4" Type="http://schemas.openxmlformats.org/officeDocument/2006/relationships/image" Target="../media/image51.png"/><Relationship Id="rId5" Type="http://schemas.openxmlformats.org/officeDocument/2006/relationships/image" Target="../media/image125.png"/><Relationship Id="rId6" Type="http://schemas.openxmlformats.org/officeDocument/2006/relationships/image" Target="../media/image107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4.png"/><Relationship Id="rId10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Relationship Id="rId4" Type="http://schemas.openxmlformats.org/officeDocument/2006/relationships/image" Target="../media/image115.png"/><Relationship Id="rId9" Type="http://schemas.openxmlformats.org/officeDocument/2006/relationships/image" Target="../media/image112.png"/><Relationship Id="rId5" Type="http://schemas.openxmlformats.org/officeDocument/2006/relationships/image" Target="../media/image126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Relationship Id="rId8" Type="http://schemas.openxmlformats.org/officeDocument/2006/relationships/image" Target="../media/image110.png"/></Relationships>
</file>

<file path=ppt/slides/_rels/slide7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4.png"/><Relationship Id="rId10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png"/><Relationship Id="rId4" Type="http://schemas.openxmlformats.org/officeDocument/2006/relationships/image" Target="../media/image115.png"/><Relationship Id="rId9" Type="http://schemas.openxmlformats.org/officeDocument/2006/relationships/image" Target="../media/image112.png"/><Relationship Id="rId5" Type="http://schemas.openxmlformats.org/officeDocument/2006/relationships/image" Target="../media/image126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Relationship Id="rId8" Type="http://schemas.openxmlformats.org/officeDocument/2006/relationships/image" Target="../media/image110.png"/></Relationships>
</file>

<file path=ppt/slides/_rels/slide7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4.png"/><Relationship Id="rId10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Relationship Id="rId4" Type="http://schemas.openxmlformats.org/officeDocument/2006/relationships/image" Target="../media/image115.png"/><Relationship Id="rId9" Type="http://schemas.openxmlformats.org/officeDocument/2006/relationships/image" Target="../media/image112.png"/><Relationship Id="rId5" Type="http://schemas.openxmlformats.org/officeDocument/2006/relationships/image" Target="../media/image126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Relationship Id="rId8" Type="http://schemas.openxmlformats.org/officeDocument/2006/relationships/image" Target="../media/image110.png"/></Relationships>
</file>

<file path=ppt/slides/_rels/slide7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4.png"/><Relationship Id="rId10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6.png"/><Relationship Id="rId4" Type="http://schemas.openxmlformats.org/officeDocument/2006/relationships/image" Target="../media/image115.png"/><Relationship Id="rId9" Type="http://schemas.openxmlformats.org/officeDocument/2006/relationships/image" Target="../media/image112.png"/><Relationship Id="rId5" Type="http://schemas.openxmlformats.org/officeDocument/2006/relationships/image" Target="../media/image126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Relationship Id="rId8" Type="http://schemas.openxmlformats.org/officeDocument/2006/relationships/image" Target="../media/image110.png"/></Relationships>
</file>

<file path=ppt/slides/_rels/slide7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8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Relationship Id="rId5" Type="http://schemas.openxmlformats.org/officeDocument/2006/relationships/image" Target="../media/image116.png"/><Relationship Id="rId6" Type="http://schemas.openxmlformats.org/officeDocument/2006/relationships/image" Target="../media/image122.png"/><Relationship Id="rId7" Type="http://schemas.openxmlformats.org/officeDocument/2006/relationships/image" Target="../media/image31.png"/><Relationship Id="rId8" Type="http://schemas.openxmlformats.org/officeDocument/2006/relationships/image" Target="../media/image111.png"/></Relationships>
</file>

<file path=ppt/slides/_rels/slide7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8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Relationship Id="rId5" Type="http://schemas.openxmlformats.org/officeDocument/2006/relationships/image" Target="../media/image116.png"/><Relationship Id="rId6" Type="http://schemas.openxmlformats.org/officeDocument/2006/relationships/image" Target="../media/image122.png"/><Relationship Id="rId7" Type="http://schemas.openxmlformats.org/officeDocument/2006/relationships/image" Target="../media/image31.png"/><Relationship Id="rId8" Type="http://schemas.openxmlformats.org/officeDocument/2006/relationships/image" Target="../media/image111.png"/></Relationships>
</file>

<file path=ppt/slides/_rels/slide7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8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Relationship Id="rId5" Type="http://schemas.openxmlformats.org/officeDocument/2006/relationships/image" Target="../media/image116.png"/><Relationship Id="rId6" Type="http://schemas.openxmlformats.org/officeDocument/2006/relationships/image" Target="../media/image122.png"/><Relationship Id="rId7" Type="http://schemas.openxmlformats.org/officeDocument/2006/relationships/image" Target="../media/image31.png"/><Relationship Id="rId8" Type="http://schemas.openxmlformats.org/officeDocument/2006/relationships/image" Target="../media/image111.png"/></Relationships>
</file>

<file path=ppt/slides/_rels/slide7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8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Relationship Id="rId5" Type="http://schemas.openxmlformats.org/officeDocument/2006/relationships/image" Target="../media/image116.png"/><Relationship Id="rId6" Type="http://schemas.openxmlformats.org/officeDocument/2006/relationships/image" Target="../media/image122.png"/><Relationship Id="rId7" Type="http://schemas.openxmlformats.org/officeDocument/2006/relationships/image" Target="../media/image31.png"/><Relationship Id="rId8" Type="http://schemas.openxmlformats.org/officeDocument/2006/relationships/image" Target="../media/image111.png"/></Relationships>
</file>

<file path=ppt/slides/_rels/slide7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8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Relationship Id="rId5" Type="http://schemas.openxmlformats.org/officeDocument/2006/relationships/image" Target="../media/image116.png"/><Relationship Id="rId6" Type="http://schemas.openxmlformats.org/officeDocument/2006/relationships/image" Target="../media/image122.png"/><Relationship Id="rId7" Type="http://schemas.openxmlformats.org/officeDocument/2006/relationships/image" Target="../media/image31.png"/><Relationship Id="rId8" Type="http://schemas.openxmlformats.org/officeDocument/2006/relationships/image" Target="../media/image1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129.png"/><Relationship Id="rId5" Type="http://schemas.openxmlformats.org/officeDocument/2006/relationships/image" Target="../media/image5.gif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Relationship Id="rId4" Type="http://schemas.openxmlformats.org/officeDocument/2006/relationships/image" Target="../media/image129.png"/><Relationship Id="rId5" Type="http://schemas.openxmlformats.org/officeDocument/2006/relationships/image" Target="../media/image5.gif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Relationship Id="rId4" Type="http://schemas.openxmlformats.org/officeDocument/2006/relationships/image" Target="../media/image129.png"/><Relationship Id="rId5" Type="http://schemas.openxmlformats.org/officeDocument/2006/relationships/image" Target="../media/image5.gif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7.png"/><Relationship Id="rId4" Type="http://schemas.openxmlformats.org/officeDocument/2006/relationships/image" Target="../media/image5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6.png"/><Relationship Id="rId4" Type="http://schemas.openxmlformats.org/officeDocument/2006/relationships/image" Target="../media/image128.png"/><Relationship Id="rId5" Type="http://schemas.openxmlformats.org/officeDocument/2006/relationships/image" Target="../media/image1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From Masked Diffusion Models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very fast!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(You can sample multiple tokens in one denoising step)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00" y="1848875"/>
            <a:ext cx="7787549" cy="29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813" y="98800"/>
            <a:ext cx="2257336" cy="17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739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Autoregressive strategies aren’t always ideal</a:t>
            </a:r>
            <a:endParaRPr sz="2320"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11700" y="1152475"/>
            <a:ext cx="8520600" cy="3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Reversal curse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Global-context in-filling tasks e.g.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Coding…?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…although, a properly scaled ARM can probably do most of these things correctly – part of the pull here is doing them well with way fewer params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778" y="126075"/>
            <a:ext cx="2790847" cy="9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350" y="1552250"/>
            <a:ext cx="5132093" cy="10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126" y="2765226"/>
            <a:ext cx="3440000" cy="1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315050" y="2701475"/>
            <a:ext cx="8660400" cy="22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6286775" y="126075"/>
            <a:ext cx="2841000" cy="49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739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Autoregressive strategies aren’t always ideal</a:t>
            </a:r>
            <a:endParaRPr sz="2320"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152475"/>
            <a:ext cx="8520600" cy="3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Reversal curse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Global-context in-filling tasks e.g.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Coding…?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…although, a properly scaled ARM can probably do most of these things correctly – part of the pull here is doing them well with way fewer params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778" y="126075"/>
            <a:ext cx="2790847" cy="9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350" y="1552250"/>
            <a:ext cx="5132093" cy="10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126" y="2765226"/>
            <a:ext cx="3440000" cy="1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/>
          <p:nvPr/>
        </p:nvSpPr>
        <p:spPr>
          <a:xfrm>
            <a:off x="315050" y="3176850"/>
            <a:ext cx="8660400" cy="178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6286775" y="126075"/>
            <a:ext cx="2841000" cy="49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5205900" y="2701475"/>
            <a:ext cx="3769800" cy="22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739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Autoregressive strategies aren’t always ideal</a:t>
            </a:r>
            <a:endParaRPr sz="2320"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311700" y="1152475"/>
            <a:ext cx="8520600" cy="3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Reversal curse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Global-context in-filling tasks e.g.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Coding…?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…although, a properly scaled ARM can probably do most of these things correctly – part of the pull here is doing them well with way fewer params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350" y="1552250"/>
            <a:ext cx="5132093" cy="10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126" y="2765226"/>
            <a:ext cx="3440000" cy="1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/>
          <p:nvPr/>
        </p:nvSpPr>
        <p:spPr>
          <a:xfrm>
            <a:off x="315050" y="4417325"/>
            <a:ext cx="8660400" cy="54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739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Autoregressive strategies aren’t always ideal</a:t>
            </a:r>
            <a:endParaRPr sz="2320"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1152475"/>
            <a:ext cx="8520600" cy="3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Reversal curse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Global-context in-filling tasks e.g.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Coding…?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…although, a properly scaled ARM can probably do most of these things correctly – part of the pull here is doing them well with way fewer params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8" name="Google Shape;188;p26" title="sketch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775" y="1195375"/>
            <a:ext cx="2790851" cy="156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778" y="126075"/>
            <a:ext cx="2790847" cy="9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350" y="1552250"/>
            <a:ext cx="5132093" cy="10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7126" y="2765226"/>
            <a:ext cx="3440000" cy="16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311700" y="1152475"/>
            <a:ext cx="59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Fixed length generation, N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‘Noisy samples’ are just sequences of N repeated [MASK] tokens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Sometimes ‘noisy’ is defined with N random non-[MASK] tokens, but this seems less successful a strategy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Also recent work allows us to do ‘edit’ operations to delete/insert/substitute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want to model              via a mask predicting process              for a partially-demasked sequence      at time              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Many ways to learn/model              but LLaDA still </a:t>
            </a:r>
            <a:r>
              <a:rPr lang="en">
                <a:solidFill>
                  <a:schemeClr val="dk1"/>
                </a:solidFill>
              </a:rPr>
              <a:t>has the simplest explanation imo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(FYI: a good in-depth mathematical explanation is given in ‘Simplified and Generalized Masked Diffusion for Discrete Data’ by Shi et al. 2025)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63256" l="69064" r="15945" t="0"/>
          <a:stretch/>
        </p:blipFill>
        <p:spPr>
          <a:xfrm>
            <a:off x="2447250" y="2874549"/>
            <a:ext cx="637444" cy="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75" y="2872473"/>
            <a:ext cx="77572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 title="[0,0,0,&quot;https://www.codecogs.com/eqnedit.php?latex=t%20%5Cin%20%5B0%2C1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850" y="3163299"/>
            <a:ext cx="646425" cy="1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 title="[0,0,0,&quot;https://www.codecogs.com/eqnedit.php?latex=p_%5Ctheta(%5Ccdot%2C%20x_t)#0&quot;]"/>
          <p:cNvPicPr preferRelativeResize="0"/>
          <p:nvPr/>
        </p:nvPicPr>
        <p:blipFill rotWithShape="1">
          <a:blip r:embed="rId4">
            <a:alphaModFix/>
          </a:blip>
          <a:srcRect b="0" l="62379" r="7665" t="0"/>
          <a:stretch/>
        </p:blipFill>
        <p:spPr>
          <a:xfrm>
            <a:off x="3886625" y="3135275"/>
            <a:ext cx="23237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700" y="3440151"/>
            <a:ext cx="646425" cy="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074" y="554196"/>
            <a:ext cx="3058330" cy="208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074" y="202450"/>
            <a:ext cx="3127621" cy="44875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/>
          <p:nvPr/>
        </p:nvSpPr>
        <p:spPr>
          <a:xfrm>
            <a:off x="5963075" y="156025"/>
            <a:ext cx="3012300" cy="48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467450" y="1478025"/>
            <a:ext cx="8660400" cy="363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311700" y="1152475"/>
            <a:ext cx="59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Fixed length generation, N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‘Noisy samples’ are just sequences of N repeated [MASK] tokens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Sometimes ‘noisy’ is defined with N random non-[MASK] tokens, but this seems less successful a strategy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Also recent work allows us to do ‘edit’ operations to delete/insert/substitute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want to model              via a mask predicting process              for a partially-demasked sequence      at time              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Many ways to learn/model              but LLaDA still has the simplest explanation imo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(FYI: a good in-depth mathematical explanation is given in ‘Simplified and Generalized Masked Diffusion for Discrete Data’ by Shi et al. 2025)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 b="63256" l="69064" r="15945" t="0"/>
          <a:stretch/>
        </p:blipFill>
        <p:spPr>
          <a:xfrm>
            <a:off x="2447250" y="2874549"/>
            <a:ext cx="637444" cy="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75" y="2872473"/>
            <a:ext cx="77572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 title="[0,0,0,&quot;https://www.codecogs.com/eqnedit.php?latex=t%20%5Cin%20%5B0%2C1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850" y="3163299"/>
            <a:ext cx="646425" cy="1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 title="[0,0,0,&quot;https://www.codecogs.com/eqnedit.php?latex=p_%5Ctheta(%5Ccdot%2C%20x_t)#0&quot;]"/>
          <p:cNvPicPr preferRelativeResize="0"/>
          <p:nvPr/>
        </p:nvPicPr>
        <p:blipFill rotWithShape="1">
          <a:blip r:embed="rId4">
            <a:alphaModFix/>
          </a:blip>
          <a:srcRect b="0" l="62379" r="7665" t="0"/>
          <a:stretch/>
        </p:blipFill>
        <p:spPr>
          <a:xfrm>
            <a:off x="3886625" y="3135275"/>
            <a:ext cx="23237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700" y="3440151"/>
            <a:ext cx="646425" cy="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074" y="554196"/>
            <a:ext cx="3058330" cy="208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074" y="202450"/>
            <a:ext cx="3127621" cy="44875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/>
          <p:nvPr/>
        </p:nvSpPr>
        <p:spPr>
          <a:xfrm>
            <a:off x="5963075" y="156025"/>
            <a:ext cx="3012300" cy="48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467450" y="2463350"/>
            <a:ext cx="8660400" cy="264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1700" y="1152475"/>
            <a:ext cx="59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Fixed length generation, N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‘Noisy samples’ are just sequences of N repeated [MASK] tokens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Sometimes ‘noisy’ is defined with N random non-[MASK] tokens, but this seems less successful a strategy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Also recent work allows us to do ‘edit’ operations to delete/insert/substitute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want to model              via a mask predicting process              for a partially-demasked sequence      at time              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Many ways to learn/model              but LLaDA still has the simplest explanation imo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(FYI: a good in-depth mathematical explanation is given in ‘Simplified and Generalized Masked Diffusion for Discrete Data’ by Shi et al. 2025)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 b="63256" l="69064" r="15945" t="0"/>
          <a:stretch/>
        </p:blipFill>
        <p:spPr>
          <a:xfrm>
            <a:off x="2447250" y="2874549"/>
            <a:ext cx="637444" cy="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75" y="2872473"/>
            <a:ext cx="77572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 title="[0,0,0,&quot;https://www.codecogs.com/eqnedit.php?latex=t%20%5Cin%20%5B0%2C1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850" y="3163299"/>
            <a:ext cx="646425" cy="1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 title="[0,0,0,&quot;https://www.codecogs.com/eqnedit.php?latex=p_%5Ctheta(%5Ccdot%2C%20x_t)#0&quot;]"/>
          <p:cNvPicPr preferRelativeResize="0"/>
          <p:nvPr/>
        </p:nvPicPr>
        <p:blipFill rotWithShape="1">
          <a:blip r:embed="rId4">
            <a:alphaModFix/>
          </a:blip>
          <a:srcRect b="0" l="62379" r="7665" t="0"/>
          <a:stretch/>
        </p:blipFill>
        <p:spPr>
          <a:xfrm>
            <a:off x="3886625" y="3135275"/>
            <a:ext cx="23237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700" y="3440151"/>
            <a:ext cx="646425" cy="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074" y="554196"/>
            <a:ext cx="3058330" cy="208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074" y="202450"/>
            <a:ext cx="3127621" cy="44875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/>
          <p:nvPr/>
        </p:nvSpPr>
        <p:spPr>
          <a:xfrm>
            <a:off x="516725" y="2872475"/>
            <a:ext cx="8660400" cy="22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311700" y="1152475"/>
            <a:ext cx="59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Fixed length generation, N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‘Noisy samples’ are just sequences of N repeated [MASK] tokens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Sometimes ‘noisy’ is defined with N random non-[MASK] tokens, but this seems less successful a strategy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Also recent work allows us to do ‘edit’ operations to delete/insert/substitute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want to model              via a mask predicting process              for a partially-demasked sequence      at time              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Many ways to learn/model              but LLaDA still has the simplest explanation imo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(FYI: a good in-depth mathematical explanation is given in ‘Simplified and Generalized Masked Diffusion for Discrete Data’ by Shi et al. 2025)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63256" l="69064" r="15945" t="0"/>
          <a:stretch/>
        </p:blipFill>
        <p:spPr>
          <a:xfrm>
            <a:off x="2447250" y="2874549"/>
            <a:ext cx="637444" cy="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75" y="2872473"/>
            <a:ext cx="77572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 title="[0,0,0,&quot;https://www.codecogs.com/eqnedit.php?latex=t%20%5Cin%20%5B0%2C1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850" y="3163299"/>
            <a:ext cx="646425" cy="1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 title="[0,0,0,&quot;https://www.codecogs.com/eqnedit.php?latex=p_%5Ctheta(%5Ccdot%2C%20x_t)#0&quot;]"/>
          <p:cNvPicPr preferRelativeResize="0"/>
          <p:nvPr/>
        </p:nvPicPr>
        <p:blipFill rotWithShape="1">
          <a:blip r:embed="rId4">
            <a:alphaModFix/>
          </a:blip>
          <a:srcRect b="0" l="62379" r="7665" t="0"/>
          <a:stretch/>
        </p:blipFill>
        <p:spPr>
          <a:xfrm>
            <a:off x="3886625" y="3135275"/>
            <a:ext cx="23237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700" y="3440151"/>
            <a:ext cx="646425" cy="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074" y="554196"/>
            <a:ext cx="3058330" cy="208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074" y="202450"/>
            <a:ext cx="3127621" cy="44875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/>
          <p:nvPr/>
        </p:nvSpPr>
        <p:spPr>
          <a:xfrm>
            <a:off x="516725" y="3440150"/>
            <a:ext cx="8660400" cy="166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311700" y="1152475"/>
            <a:ext cx="59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Fixed length generation, N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‘Noisy samples’ are just sequences of N repeated [MASK] tokens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Sometimes ‘noisy’ is defined with N random non-[MASK] tokens, but this seems less successful a strategy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Also recent work allows us to do ‘edit’ operations to delete/insert/substitute tokens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want to model              via a mask predicting process              for a partially-demasked sequence      at time              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Many ways to learn/model              but LLaDA still has the simplest explanation imo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(FYI: a good in-depth mathematical explanation is given in ‘Simplified and Generalized Masked Diffusion for Discrete Data’ by Shi et al. 2025)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 rotWithShape="1">
          <a:blip r:embed="rId3">
            <a:alphaModFix/>
          </a:blip>
          <a:srcRect b="63256" l="69064" r="15945" t="0"/>
          <a:stretch/>
        </p:blipFill>
        <p:spPr>
          <a:xfrm>
            <a:off x="2447250" y="2874549"/>
            <a:ext cx="637444" cy="2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75" y="2872473"/>
            <a:ext cx="77572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 title="[0,0,0,&quot;https://www.codecogs.com/eqnedit.php?latex=t%20%5Cin%20%5B0%2C1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850" y="3163299"/>
            <a:ext cx="646425" cy="19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 title="[0,0,0,&quot;https://www.codecogs.com/eqnedit.php?latex=p_%5Ctheta(%5Ccdot%2C%20x_t)#0&quot;]"/>
          <p:cNvPicPr preferRelativeResize="0"/>
          <p:nvPr/>
        </p:nvPicPr>
        <p:blipFill rotWithShape="1">
          <a:blip r:embed="rId4">
            <a:alphaModFix/>
          </a:blip>
          <a:srcRect b="0" l="62379" r="7665" t="0"/>
          <a:stretch/>
        </p:blipFill>
        <p:spPr>
          <a:xfrm>
            <a:off x="3886625" y="3135275"/>
            <a:ext cx="23237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 title="[0,0,0,&quot;https://www.codecogs.com/eqnedit.php?latex=p_%5Ctheta(%5Ccdot%2C%20x_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700" y="3440151"/>
            <a:ext cx="646425" cy="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074" y="554196"/>
            <a:ext cx="3058330" cy="208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074" y="202450"/>
            <a:ext cx="3127621" cy="448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4" y="1480625"/>
            <a:ext cx="5419667" cy="114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00" y="2915714"/>
            <a:ext cx="2271138" cy="5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04" y="3605323"/>
            <a:ext cx="2266337" cy="50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040" y="2894776"/>
            <a:ext cx="3072708" cy="12802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2025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9750" y="111075"/>
            <a:ext cx="2614000" cy="1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035225" y="2466275"/>
            <a:ext cx="29418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A nice direction to go in, we’ll see if it becomes useful (I’m not convinced)</a:t>
            </a:r>
            <a:r>
              <a:rPr lang="en" sz="1800"/>
              <a:t>”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Unlikely that many people other than these authors (who clearly have tons of compute) will be willing to keep scaling these up</a:t>
            </a:r>
            <a:r>
              <a:rPr lang="en" sz="1800"/>
              <a:t>”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5902750" y="57475"/>
            <a:ext cx="3072600" cy="490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311700" y="953825"/>
            <a:ext cx="5418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the data distribution            with 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forward process</a:t>
            </a:r>
            <a:r>
              <a:rPr lang="en">
                <a:solidFill>
                  <a:schemeClr val="dk1"/>
                </a:solidFill>
              </a:rPr>
              <a:t>: gradually mask tokens (independently) until fully masked at          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At time                 each token is masked with prob.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(Once a token is masked it stays masked for         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reverse process</a:t>
            </a:r>
            <a:r>
              <a:rPr lang="en">
                <a:solidFill>
                  <a:schemeClr val="dk1"/>
                </a:solidFill>
              </a:rPr>
              <a:t>: predict masked tokens as moves from 0 to 1: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Based on a </a:t>
            </a:r>
            <a:r>
              <a:rPr i="1" lang="en">
                <a:solidFill>
                  <a:schemeClr val="dk1"/>
                </a:solidFill>
              </a:rPr>
              <a:t>mask predictor</a:t>
            </a:r>
            <a:r>
              <a:rPr lang="en">
                <a:solidFill>
                  <a:schemeClr val="dk1"/>
                </a:solidFill>
              </a:rPr>
              <a:t>               trained with cross-entropy loss </a:t>
            </a:r>
            <a:r>
              <a:rPr lang="en" u="sng">
                <a:solidFill>
                  <a:schemeClr val="dk1"/>
                </a:solidFill>
              </a:rPr>
              <a:t>only on the masked tokens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9" name="Google Shape;269;p32" title="[0,0,0,&quot;https://www.codecogs.com/eqnedit.php?latex=p_%5Ctheta(x_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50" y="1058250"/>
            <a:ext cx="612425" cy="24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500" y="3798750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 title="[0,0,0,&quot;https://www.codecogs.com/eqnedit.php?latex=t'%20%3E%20t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925" y="24221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 title="[0,0,0,&quot;https://www.codecogs.com/eqnedit.php?latex=p_%5Ctheta(%5Ccdot%2C%20x_t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925" y="3275056"/>
            <a:ext cx="612425" cy="19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-54774" l="0" r="0" t="0"/>
          <a:stretch/>
        </p:blipFill>
        <p:spPr>
          <a:xfrm>
            <a:off x="4606350" y="187595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80529" t="0"/>
          <a:stretch/>
        </p:blipFill>
        <p:spPr>
          <a:xfrm>
            <a:off x="5300338" y="21808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76764" t="0"/>
          <a:stretch/>
        </p:blipFill>
        <p:spPr>
          <a:xfrm>
            <a:off x="5278850" y="2672875"/>
            <a:ext cx="132675" cy="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 title="[0,0,0,&quot;https://www.codecogs.com/eqnedit.php?latex=t%20%5Cin%20%5B0%2C1%5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125" y="216290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2275" y="4587650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 title="[0,0,0,&quot;https://www.codecogs.com/eqnedit.php?latex=x_t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0" y="4628549"/>
            <a:ext cx="189509" cy="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315050" y="1531325"/>
            <a:ext cx="5246100" cy="353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3686550" y="1663200"/>
            <a:ext cx="5246100" cy="348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5645575" y="445025"/>
            <a:ext cx="3439800" cy="461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13">
            <a:alphaModFix/>
          </a:blip>
          <a:srcRect b="63256" l="69064" r="15945" t="0"/>
          <a:stretch/>
        </p:blipFill>
        <p:spPr>
          <a:xfrm>
            <a:off x="3150850" y="1058249"/>
            <a:ext cx="637444" cy="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290" name="Google Shape;290;p33"/>
          <p:cNvSpPr txBox="1"/>
          <p:nvPr>
            <p:ph idx="1" type="body"/>
          </p:nvPr>
        </p:nvSpPr>
        <p:spPr>
          <a:xfrm>
            <a:off x="311700" y="953825"/>
            <a:ext cx="5418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the data distribution            with 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forward process</a:t>
            </a:r>
            <a:r>
              <a:rPr lang="en">
                <a:solidFill>
                  <a:schemeClr val="dk1"/>
                </a:solidFill>
              </a:rPr>
              <a:t>: gradually mask tokens (independently) until fully masked at          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At time                 each token is masked with prob.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(Once a token is masked it stays masked for         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reverse process</a:t>
            </a:r>
            <a:r>
              <a:rPr lang="en">
                <a:solidFill>
                  <a:schemeClr val="dk1"/>
                </a:solidFill>
              </a:rPr>
              <a:t>: predict masked tokens as moves from 0 to 1: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Based on a </a:t>
            </a:r>
            <a:r>
              <a:rPr i="1" lang="en">
                <a:solidFill>
                  <a:schemeClr val="dk1"/>
                </a:solidFill>
              </a:rPr>
              <a:t>mask predictor</a:t>
            </a:r>
            <a:r>
              <a:rPr lang="en">
                <a:solidFill>
                  <a:schemeClr val="dk1"/>
                </a:solidFill>
              </a:rPr>
              <a:t>               trained with cross-entropy loss </a:t>
            </a:r>
            <a:r>
              <a:rPr lang="en" u="sng">
                <a:solidFill>
                  <a:schemeClr val="dk1"/>
                </a:solidFill>
              </a:rPr>
              <a:t>only on the masked tokens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1" name="Google Shape;291;p33" title="[0,0,0,&quot;https://www.codecogs.com/eqnedit.php?latex=p_%5Ctheta(x_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50" y="1058250"/>
            <a:ext cx="612425" cy="24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500" y="3798750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 title="[0,0,0,&quot;https://www.codecogs.com/eqnedit.php?latex=t'%20%3E%20t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925" y="24221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 title="[0,0,0,&quot;https://www.codecogs.com/eqnedit.php?latex=p_%5Ctheta(%5Ccdot%2C%20x_t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925" y="3275056"/>
            <a:ext cx="612425" cy="19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-54774" l="0" r="0" t="0"/>
          <a:stretch/>
        </p:blipFill>
        <p:spPr>
          <a:xfrm>
            <a:off x="4606350" y="187595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80529" t="0"/>
          <a:stretch/>
        </p:blipFill>
        <p:spPr>
          <a:xfrm>
            <a:off x="5300338" y="21808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76764" t="0"/>
          <a:stretch/>
        </p:blipFill>
        <p:spPr>
          <a:xfrm>
            <a:off x="5278850" y="2672875"/>
            <a:ext cx="132675" cy="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 title="[0,0,0,&quot;https://www.codecogs.com/eqnedit.php?latex=t%20%5Cin%20%5B0%2C1%5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125" y="216290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2275" y="4587650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 title="[0,0,0,&quot;https://www.codecogs.com/eqnedit.php?latex=x_t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0" y="4628549"/>
            <a:ext cx="189509" cy="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315050" y="2117475"/>
            <a:ext cx="5246100" cy="294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5458550" y="1663200"/>
            <a:ext cx="3474000" cy="119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/>
          <p:nvPr/>
        </p:nvSpPr>
        <p:spPr>
          <a:xfrm>
            <a:off x="4458600" y="3766050"/>
            <a:ext cx="3363900" cy="10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 rotWithShape="1">
          <a:blip r:embed="rId13">
            <a:alphaModFix/>
          </a:blip>
          <a:srcRect b="63256" l="69064" r="15945" t="0"/>
          <a:stretch/>
        </p:blipFill>
        <p:spPr>
          <a:xfrm>
            <a:off x="3150850" y="1058249"/>
            <a:ext cx="637444" cy="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311700" y="953825"/>
            <a:ext cx="5418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the data distribution            with 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forward process</a:t>
            </a:r>
            <a:r>
              <a:rPr lang="en">
                <a:solidFill>
                  <a:schemeClr val="dk1"/>
                </a:solidFill>
              </a:rPr>
              <a:t>: gradually mask tokens (independently) until fully masked at          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At time                 each token is masked with prob.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(Once a token is masked it stays masked for         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reverse process</a:t>
            </a:r>
            <a:r>
              <a:rPr lang="en">
                <a:solidFill>
                  <a:schemeClr val="dk1"/>
                </a:solidFill>
              </a:rPr>
              <a:t>: predict masked tokens as moves from 0 to 1: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Based on a </a:t>
            </a:r>
            <a:r>
              <a:rPr i="1" lang="en">
                <a:solidFill>
                  <a:schemeClr val="dk1"/>
                </a:solidFill>
              </a:rPr>
              <a:t>mask predictor</a:t>
            </a:r>
            <a:r>
              <a:rPr lang="en">
                <a:solidFill>
                  <a:schemeClr val="dk1"/>
                </a:solidFill>
              </a:rPr>
              <a:t>               trained with cross-entropy loss </a:t>
            </a:r>
            <a:r>
              <a:rPr lang="en" u="sng">
                <a:solidFill>
                  <a:schemeClr val="dk1"/>
                </a:solidFill>
              </a:rPr>
              <a:t>only on the masked tokens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3" name="Google Shape;313;p34" title="[0,0,0,&quot;https://www.codecogs.com/eqnedit.php?latex=p_%5Ctheta(x_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50" y="1058250"/>
            <a:ext cx="612425" cy="24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500" y="3798750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 title="[0,0,0,&quot;https://www.codecogs.com/eqnedit.php?latex=t'%20%3E%20t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925" y="24221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 title="[0,0,0,&quot;https://www.codecogs.com/eqnedit.php?latex=p_%5Ctheta(%5Ccdot%2C%20x_t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925" y="3275056"/>
            <a:ext cx="612425" cy="19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-54774" l="0" r="0" t="0"/>
          <a:stretch/>
        </p:blipFill>
        <p:spPr>
          <a:xfrm>
            <a:off x="4606350" y="187595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80529" t="0"/>
          <a:stretch/>
        </p:blipFill>
        <p:spPr>
          <a:xfrm>
            <a:off x="5300338" y="21808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76764" t="0"/>
          <a:stretch/>
        </p:blipFill>
        <p:spPr>
          <a:xfrm>
            <a:off x="5278850" y="2672875"/>
            <a:ext cx="132675" cy="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 title="[0,0,0,&quot;https://www.codecogs.com/eqnedit.php?latex=t%20%5Cin%20%5B0%2C1%5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125" y="216290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2275" y="4587650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 title="[0,0,0,&quot;https://www.codecogs.com/eqnedit.php?latex=x_t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0" y="4628549"/>
            <a:ext cx="189509" cy="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/>
          <p:nvPr/>
        </p:nvSpPr>
        <p:spPr>
          <a:xfrm>
            <a:off x="315050" y="2623050"/>
            <a:ext cx="5246100" cy="24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4"/>
          <p:cNvSpPr/>
          <p:nvPr/>
        </p:nvSpPr>
        <p:spPr>
          <a:xfrm>
            <a:off x="5645575" y="4110400"/>
            <a:ext cx="3363900" cy="95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4"/>
          <p:cNvSpPr/>
          <p:nvPr/>
        </p:nvSpPr>
        <p:spPr>
          <a:xfrm>
            <a:off x="5458550" y="1663200"/>
            <a:ext cx="3474000" cy="119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3763275" y="3661975"/>
            <a:ext cx="3474000" cy="119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 rotWithShape="1">
          <a:blip r:embed="rId13">
            <a:alphaModFix/>
          </a:blip>
          <a:srcRect b="63256" l="69064" r="15945" t="0"/>
          <a:stretch/>
        </p:blipFill>
        <p:spPr>
          <a:xfrm>
            <a:off x="3150850" y="1058249"/>
            <a:ext cx="637444" cy="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335" name="Google Shape;335;p35"/>
          <p:cNvSpPr txBox="1"/>
          <p:nvPr>
            <p:ph idx="1" type="body"/>
          </p:nvPr>
        </p:nvSpPr>
        <p:spPr>
          <a:xfrm>
            <a:off x="311700" y="953825"/>
            <a:ext cx="5418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the data distribution            with 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forward process</a:t>
            </a:r>
            <a:r>
              <a:rPr lang="en">
                <a:solidFill>
                  <a:schemeClr val="dk1"/>
                </a:solidFill>
              </a:rPr>
              <a:t>: gradually mask tokens (independently) until fully masked at          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At time                 each token is masked with prob.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(Once a token is masked it stays masked for         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reverse process</a:t>
            </a:r>
            <a:r>
              <a:rPr lang="en">
                <a:solidFill>
                  <a:schemeClr val="dk1"/>
                </a:solidFill>
              </a:rPr>
              <a:t>: predict masked tokens as moves from 0 to 1: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Based on a </a:t>
            </a:r>
            <a:r>
              <a:rPr i="1" lang="en">
                <a:solidFill>
                  <a:schemeClr val="dk1"/>
                </a:solidFill>
              </a:rPr>
              <a:t>mask predictor</a:t>
            </a:r>
            <a:r>
              <a:rPr lang="en">
                <a:solidFill>
                  <a:schemeClr val="dk1"/>
                </a:solidFill>
              </a:rPr>
              <a:t>               trained with cross-entropy loss </a:t>
            </a:r>
            <a:r>
              <a:rPr lang="en" u="sng">
                <a:solidFill>
                  <a:schemeClr val="dk1"/>
                </a:solidFill>
              </a:rPr>
              <a:t>only on the masked tokens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6" name="Google Shape;336;p35" title="[0,0,0,&quot;https://www.codecogs.com/eqnedit.php?latex=p_%5Ctheta(x_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50" y="1058250"/>
            <a:ext cx="612425" cy="24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500" y="3798750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 title="[0,0,0,&quot;https://www.codecogs.com/eqnedit.php?latex=t'%20%3E%20t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925" y="24221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 title="[0,0,0,&quot;https://www.codecogs.com/eqnedit.php?latex=p_%5Ctheta(%5Ccdot%2C%20x_t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925" y="3275056"/>
            <a:ext cx="612425" cy="19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-54774" l="0" r="0" t="0"/>
          <a:stretch/>
        </p:blipFill>
        <p:spPr>
          <a:xfrm>
            <a:off x="4606350" y="187595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80529" t="0"/>
          <a:stretch/>
        </p:blipFill>
        <p:spPr>
          <a:xfrm>
            <a:off x="5300338" y="21808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76764" t="0"/>
          <a:stretch/>
        </p:blipFill>
        <p:spPr>
          <a:xfrm>
            <a:off x="5278850" y="2672875"/>
            <a:ext cx="132675" cy="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 title="[0,0,0,&quot;https://www.codecogs.com/eqnedit.php?latex=t%20%5Cin%20%5B0%2C1%5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125" y="216290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2275" y="4587650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 title="[0,0,0,&quot;https://www.codecogs.com/eqnedit.php?latex=x_t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0" y="4628549"/>
            <a:ext cx="189509" cy="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/>
          <p:nvPr/>
        </p:nvSpPr>
        <p:spPr>
          <a:xfrm>
            <a:off x="871900" y="3275050"/>
            <a:ext cx="4858800" cy="178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/>
          <p:cNvSpPr/>
          <p:nvPr/>
        </p:nvSpPr>
        <p:spPr>
          <a:xfrm>
            <a:off x="2645025" y="3676550"/>
            <a:ext cx="3529800" cy="98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35"/>
          <p:cNvPicPr preferRelativeResize="0"/>
          <p:nvPr/>
        </p:nvPicPr>
        <p:blipFill rotWithShape="1">
          <a:blip r:embed="rId13">
            <a:alphaModFix/>
          </a:blip>
          <a:srcRect b="63256" l="69064" r="15945" t="0"/>
          <a:stretch/>
        </p:blipFill>
        <p:spPr>
          <a:xfrm>
            <a:off x="3150850" y="1058249"/>
            <a:ext cx="637444" cy="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Diffusion Model (MDM)</a:t>
            </a:r>
            <a:endParaRPr/>
          </a:p>
        </p:txBody>
      </p:sp>
      <p:sp>
        <p:nvSpPr>
          <p:cNvPr id="356" name="Google Shape;356;p36"/>
          <p:cNvSpPr txBox="1"/>
          <p:nvPr>
            <p:ph idx="1" type="body"/>
          </p:nvPr>
        </p:nvSpPr>
        <p:spPr>
          <a:xfrm>
            <a:off x="311700" y="953825"/>
            <a:ext cx="5418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the data distribution            with 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forward process</a:t>
            </a:r>
            <a:r>
              <a:rPr lang="en">
                <a:solidFill>
                  <a:schemeClr val="dk1"/>
                </a:solidFill>
              </a:rPr>
              <a:t>: gradually mask tokens (independently) until fully masked at          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At time                 each token is masked with prob.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(Once a token is masked it stays masked for         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i="1" lang="en" u="sng">
                <a:solidFill>
                  <a:schemeClr val="dk1"/>
                </a:solidFill>
              </a:rPr>
              <a:t>reverse process</a:t>
            </a:r>
            <a:r>
              <a:rPr lang="en">
                <a:solidFill>
                  <a:schemeClr val="dk1"/>
                </a:solidFill>
              </a:rPr>
              <a:t>: predict masked tokens as moves from 0 to 1: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Based on a </a:t>
            </a:r>
            <a:r>
              <a:rPr i="1" lang="en">
                <a:solidFill>
                  <a:schemeClr val="dk1"/>
                </a:solidFill>
              </a:rPr>
              <a:t>mask predictor</a:t>
            </a:r>
            <a:r>
              <a:rPr lang="en">
                <a:solidFill>
                  <a:schemeClr val="dk1"/>
                </a:solidFill>
              </a:rPr>
              <a:t>               trained with cross-entropy loss </a:t>
            </a:r>
            <a:r>
              <a:rPr lang="en" u="sng">
                <a:solidFill>
                  <a:schemeClr val="dk1"/>
                </a:solidFill>
              </a:rPr>
              <a:t>only on the masked tokens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7" name="Google Shape;357;p36" title="[0,0,0,&quot;https://www.codecogs.com/eqnedit.php?latex=p_%5Ctheta(x_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50" y="1058250"/>
            <a:ext cx="612425" cy="24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500" y="3798750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 title="[0,0,0,&quot;https://www.codecogs.com/eqnedit.php?latex=t'%20%3E%20t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925" y="24221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 title="[0,0,0,&quot;https://www.codecogs.com/eqnedit.php?latex=p_%5Ctheta(%5Ccdot%2C%20x_t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925" y="3275056"/>
            <a:ext cx="612425" cy="19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-54774" l="0" r="0" t="0"/>
          <a:stretch/>
        </p:blipFill>
        <p:spPr>
          <a:xfrm>
            <a:off x="4606350" y="187595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80529" t="0"/>
          <a:stretch/>
        </p:blipFill>
        <p:spPr>
          <a:xfrm>
            <a:off x="5300338" y="21808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 title="[0,0,0,&quot;https://www.codecogs.com/eqnedit.php?latex=t%3D1#0&quot;]"/>
          <p:cNvPicPr preferRelativeResize="0"/>
          <p:nvPr/>
        </p:nvPicPr>
        <p:blipFill rotWithShape="1">
          <a:blip r:embed="rId7">
            <a:alphaModFix/>
          </a:blip>
          <a:srcRect b="0" l="0" r="76764" t="0"/>
          <a:stretch/>
        </p:blipFill>
        <p:spPr>
          <a:xfrm>
            <a:off x="5278850" y="2672875"/>
            <a:ext cx="132675" cy="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 title="[0,0,0,&quot;https://www.codecogs.com/eqnedit.php?latex=t%20%5Cin%20%5B0%2C1%5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125" y="216290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2275" y="4587650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6" title="[0,0,0,&quot;https://www.codecogs.com/eqnedit.php?latex=x_t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00" y="4628549"/>
            <a:ext cx="18950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 rotWithShape="1">
          <a:blip r:embed="rId13">
            <a:alphaModFix/>
          </a:blip>
          <a:srcRect b="63256" l="69064" r="15945" t="0"/>
          <a:stretch/>
        </p:blipFill>
        <p:spPr>
          <a:xfrm>
            <a:off x="3150850" y="1058249"/>
            <a:ext cx="637444" cy="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apply the standard LLM pipeline?</a:t>
            </a:r>
            <a:endParaRPr/>
          </a:p>
        </p:txBody>
      </p:sp>
      <p:sp>
        <p:nvSpPr>
          <p:cNvPr id="375" name="Google Shape;375;p37"/>
          <p:cNvSpPr txBox="1"/>
          <p:nvPr>
            <p:ph idx="1" type="body"/>
          </p:nvPr>
        </p:nvSpPr>
        <p:spPr>
          <a:xfrm>
            <a:off x="894175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Pretraining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5" y="1624600"/>
            <a:ext cx="8853702" cy="31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/>
          <p:nvPr>
            <p:ph idx="1" type="body"/>
          </p:nvPr>
        </p:nvSpPr>
        <p:spPr>
          <a:xfrm>
            <a:off x="413290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SFT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8" name="Google Shape;378;p37"/>
          <p:cNvSpPr txBox="1"/>
          <p:nvPr>
            <p:ph idx="1" type="body"/>
          </p:nvPr>
        </p:nvSpPr>
        <p:spPr>
          <a:xfrm>
            <a:off x="697565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Sampling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3141575" y="1157575"/>
            <a:ext cx="5920200" cy="304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apply the standard LLM pipeline?</a:t>
            </a:r>
            <a:endParaRPr/>
          </a:p>
        </p:txBody>
      </p:sp>
      <p:sp>
        <p:nvSpPr>
          <p:cNvPr id="385" name="Google Shape;385;p38"/>
          <p:cNvSpPr txBox="1"/>
          <p:nvPr>
            <p:ph idx="1" type="body"/>
          </p:nvPr>
        </p:nvSpPr>
        <p:spPr>
          <a:xfrm>
            <a:off x="894175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Pretraining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6" name="Google Shape;3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5" y="1624600"/>
            <a:ext cx="8853702" cy="31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8"/>
          <p:cNvSpPr txBox="1"/>
          <p:nvPr>
            <p:ph idx="1" type="body"/>
          </p:nvPr>
        </p:nvSpPr>
        <p:spPr>
          <a:xfrm>
            <a:off x="413290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SFT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8" name="Google Shape;388;p38"/>
          <p:cNvSpPr txBox="1"/>
          <p:nvPr>
            <p:ph idx="1" type="body"/>
          </p:nvPr>
        </p:nvSpPr>
        <p:spPr>
          <a:xfrm>
            <a:off x="697565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Sampling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5810250" y="1157575"/>
            <a:ext cx="3251400" cy="304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apply the standard LLM pipeline?</a:t>
            </a:r>
            <a:endParaRPr/>
          </a:p>
        </p:txBody>
      </p:sp>
      <p:sp>
        <p:nvSpPr>
          <p:cNvPr id="395" name="Google Shape;395;p39"/>
          <p:cNvSpPr txBox="1"/>
          <p:nvPr>
            <p:ph idx="1" type="body"/>
          </p:nvPr>
        </p:nvSpPr>
        <p:spPr>
          <a:xfrm>
            <a:off x="894175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Pretraining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6" name="Google Shape;3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5" y="1624600"/>
            <a:ext cx="8853702" cy="31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9"/>
          <p:cNvSpPr txBox="1"/>
          <p:nvPr>
            <p:ph idx="1" type="body"/>
          </p:nvPr>
        </p:nvSpPr>
        <p:spPr>
          <a:xfrm>
            <a:off x="413290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SFT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" name="Google Shape;398;p39"/>
          <p:cNvSpPr txBox="1"/>
          <p:nvPr>
            <p:ph idx="1" type="body"/>
          </p:nvPr>
        </p:nvSpPr>
        <p:spPr>
          <a:xfrm>
            <a:off x="6975650" y="1201000"/>
            <a:ext cx="1127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Sampling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</a:t>
            </a:r>
            <a:endParaRPr/>
          </a:p>
        </p:txBody>
      </p:sp>
      <p:sp>
        <p:nvSpPr>
          <p:cNvPr id="404" name="Google Shape;404;p40"/>
          <p:cNvSpPr txBox="1"/>
          <p:nvPr>
            <p:ph idx="1" type="body"/>
          </p:nvPr>
        </p:nvSpPr>
        <p:spPr>
          <a:xfrm>
            <a:off x="311700" y="1152475"/>
            <a:ext cx="4843200" cy="3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 the mask predictor                   as we just described: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849" y="2949900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500" y="445013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87" y="1810350"/>
            <a:ext cx="4226825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25" y="3201200"/>
            <a:ext cx="5414424" cy="1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 title="[0,0,0,&quot;https://www.codecogs.com/eqnedit.php?latex=p_%5Ctheta(%5Ccdot%2C%20x_t)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2875" y="1239748"/>
            <a:ext cx="775725" cy="2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415" name="Google Shape;415;p41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set              and ignore everything after   (?) (slightly unclear)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1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 title="[0,0,0,&quot;https://www.codecogs.com/eqnedit.php?latex=L'%20%3D%20i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78113" y="4235875"/>
            <a:ext cx="504674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1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0550" y="4450188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1"/>
          <p:cNvSpPr/>
          <p:nvPr/>
        </p:nvSpPr>
        <p:spPr>
          <a:xfrm>
            <a:off x="189025" y="1809750"/>
            <a:ext cx="4843200" cy="310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1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4" y="1480625"/>
            <a:ext cx="5419667" cy="114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00" y="2915714"/>
            <a:ext cx="2271138" cy="5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04" y="3605323"/>
            <a:ext cx="2266337" cy="50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040" y="2894776"/>
            <a:ext cx="3072708" cy="128029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2025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9750" y="111075"/>
            <a:ext cx="2614000" cy="1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035225" y="2466275"/>
            <a:ext cx="29418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A nice direction to go in, we’ll see if it becomes useful (I’m not convinced)</a:t>
            </a:r>
            <a:r>
              <a:rPr lang="en" sz="1800"/>
              <a:t>”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Unlikely that many people other than these authors (who clearly have tons of compute) will be willing to keep scaling these up</a:t>
            </a:r>
            <a:r>
              <a:rPr lang="en" sz="1800"/>
              <a:t>”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5902750" y="2200600"/>
            <a:ext cx="3072600" cy="275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434" name="Google Shape;434;p42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set              and ignore everything after   (?) (slightly unclear)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435" name="Google Shape;4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2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2" title="[0,0,0,&quot;https://www.codecogs.com/eqnedit.php?latex=L'%20%3D%20i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78113" y="4235875"/>
            <a:ext cx="504674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2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0550" y="4450188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2"/>
          <p:cNvSpPr/>
          <p:nvPr/>
        </p:nvSpPr>
        <p:spPr>
          <a:xfrm>
            <a:off x="189025" y="2791550"/>
            <a:ext cx="4843200" cy="212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2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453" name="Google Shape;453;p43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set              and ignore everything after   (?) (slightly unclear)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3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3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3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3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3" title="[0,0,0,&quot;https://www.codecogs.com/eqnedit.php?latex=L'%20%3D%20i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78113" y="4235875"/>
            <a:ext cx="504674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3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0550" y="4450188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/>
          <p:nvPr/>
        </p:nvSpPr>
        <p:spPr>
          <a:xfrm>
            <a:off x="189025" y="3172550"/>
            <a:ext cx="4843200" cy="17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472" name="Google Shape;472;p44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set              and ignore everything after   (?) (slightly unclear)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473" name="Google Shape;4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4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4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4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4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4" title="[0,0,0,&quot;https://www.codecogs.com/eqnedit.php?latex=L'%20%3D%20i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78113" y="4235875"/>
            <a:ext cx="504674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4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0550" y="4450188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4"/>
          <p:cNvSpPr/>
          <p:nvPr/>
        </p:nvSpPr>
        <p:spPr>
          <a:xfrm>
            <a:off x="189025" y="3634150"/>
            <a:ext cx="4843200" cy="128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4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491" name="Google Shape;491;p45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set              and ignore everything after   (?) (slightly unclear)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492" name="Google Shape;4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5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5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5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5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5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 title="[0,0,0,&quot;https://www.codecogs.com/eqnedit.php?latex=L'%20%3D%20i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78113" y="4235875"/>
            <a:ext cx="504674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5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0550" y="4450188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5"/>
          <p:cNvSpPr/>
          <p:nvPr/>
        </p:nvSpPr>
        <p:spPr>
          <a:xfrm>
            <a:off x="189025" y="4044450"/>
            <a:ext cx="4843200" cy="87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510" name="Google Shape;510;p46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delete it and decrease     by 1.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511" name="Google Shape;5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6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6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6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6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6"/>
          <p:cNvSpPr/>
          <p:nvPr/>
        </p:nvSpPr>
        <p:spPr>
          <a:xfrm>
            <a:off x="4300900" y="0"/>
            <a:ext cx="48432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46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2025" y="4242959"/>
            <a:ext cx="153950" cy="14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</a:t>
            </a:r>
            <a:endParaRPr/>
          </a:p>
        </p:txBody>
      </p:sp>
      <p:sp>
        <p:nvSpPr>
          <p:cNvPr id="527" name="Google Shape;527;p47"/>
          <p:cNvSpPr txBox="1"/>
          <p:nvPr>
            <p:ph idx="1" type="body"/>
          </p:nvPr>
        </p:nvSpPr>
        <p:spPr>
          <a:xfrm>
            <a:off x="311700" y="1152475"/>
            <a:ext cx="42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Slightly different loss (only care about response  given prompt       and intermediate response     ):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Where      is a dynamic length: 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SFT training examples padded with |EOS| to get to 4096 tokens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Model is trained to generate these |EOS| tokens (they get masked in forward process)</a:t>
            </a:r>
            <a:endParaRPr sz="1395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Char char="-"/>
            </a:pPr>
            <a:r>
              <a:rPr lang="en" sz="1395">
                <a:solidFill>
                  <a:schemeClr val="dk1"/>
                </a:solidFill>
              </a:rPr>
              <a:t>When |EOS| sampled in reverse process for token    , we delete it and decrease     by 1.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528" name="Google Shape;5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1487225"/>
            <a:ext cx="3033175" cy="2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1853400"/>
            <a:ext cx="4237624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62" y="80950"/>
            <a:ext cx="4716889" cy="1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7" title="[0,0,0,&quot;https://www.codecogs.com/eqnedit.php?latex=p_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25" y="1477729"/>
            <a:ext cx="216360" cy="1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7" title="[0,0,0,&quot;https://www.codecogs.com/eqnedit.php?latex=r_t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100" y="1487225"/>
            <a:ext cx="153950" cy="1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7" title="[0,0,0,&quot;https://www.codecogs.com/eqnedit.php?latex=r_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1500" y="1284150"/>
            <a:ext cx="197375" cy="1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7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150" y="2881097"/>
            <a:ext cx="153950" cy="1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7" title="[0,0,0,&quot;https://www.codecogs.com/eqnedit.php?latex=i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3550" y="4242963"/>
            <a:ext cx="57579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7" title="[0,0,0,&quot;https://www.codecogs.com/eqnedit.php?latex=L'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2025" y="4242959"/>
            <a:ext cx="153950" cy="14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543" name="Google Shape;543;p48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    predict           then (“at time  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44" name="Google Shape;5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8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8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5088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8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550" name="Google Shape;55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200" y="39815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8"/>
          <p:cNvSpPr/>
          <p:nvPr/>
        </p:nvSpPr>
        <p:spPr>
          <a:xfrm>
            <a:off x="5035700" y="0"/>
            <a:ext cx="4108500" cy="16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8"/>
          <p:cNvSpPr txBox="1"/>
          <p:nvPr/>
        </p:nvSpPr>
        <p:spPr>
          <a:xfrm>
            <a:off x="168525" y="4762000"/>
            <a:ext cx="127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(on GSM8K)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553" name="Google Shape;553;p48" title="{&quot;red&quot;:0,&quot;green&quot;:0,&quot;blue&quot;:0,&quot;origURL&quot;:&quot;https://www.codecogs.com/eqnedit.php?latex=T#0&quot;,&quot;size&quot;:18,&quot;width&quot;:18.094488188976378,&quot;height&quot;:15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7250" y="1312450"/>
            <a:ext cx="173165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8" title="{&quot;red&quot;:0,&quot;green&quot;:0,&quot;blue&quot;:0,&quot;origURL&quot;:&quot;https://www.codecogs.com/eqnedit.php?latex=s%20%3D%20t-%201%2FT#0&quot;,&quot;size&quot;:18,&quot;width&quot;:76.20472440944881,&quot;height&quot;:15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62275" y="2571749"/>
            <a:ext cx="1127666" cy="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8" title="{&quot;red&quot;:0,&quot;green&quot;:0,&quot;blue&quot;:0,&quot;origURL&quot;:&quot;https://www.codecogs.com/eqnedit.php?latex=t%20%5Cin%20%5C%7B1%2C%201-1%2FT%2C%5Cldots%2C1%2FT%5C%7D#0&quot;,&quot;size&quot;:18,&quot;width&quot;:162.70866141732284,&quot;height&quot;:15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23275" y="2236400"/>
            <a:ext cx="2408670" cy="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8" title="{&quot;red&quot;:0,&quot;green&quot;:0,&quot;blue&quot;:0,&quot;origURL&quot;:&quot;https://www.codecogs.com/eqnedit.php?latex=N%5Cfrac%7Bs%7D%7Bt%7D#0&quot;,&quot;size&quot;:18,&quot;width&quot;:16.46456692913386,&quot;height&quot;:25.06299212598425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2125" y="3334325"/>
            <a:ext cx="324275" cy="4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8"/>
          <p:cNvSpPr/>
          <p:nvPr/>
        </p:nvSpPr>
        <p:spPr>
          <a:xfrm>
            <a:off x="74850" y="2131300"/>
            <a:ext cx="5267100" cy="29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563" name="Google Shape;563;p49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    predict           then (“at time  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64" name="Google Shape;5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9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9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5088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9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570" name="Google Shape;570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200" y="39815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9"/>
          <p:cNvSpPr/>
          <p:nvPr/>
        </p:nvSpPr>
        <p:spPr>
          <a:xfrm>
            <a:off x="5035700" y="0"/>
            <a:ext cx="4108500" cy="16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9"/>
          <p:cNvSpPr txBox="1"/>
          <p:nvPr/>
        </p:nvSpPr>
        <p:spPr>
          <a:xfrm>
            <a:off x="168525" y="4762000"/>
            <a:ext cx="127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(on GSM8K)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573" name="Google Shape;573;p49" title="{&quot;red&quot;:0,&quot;green&quot;:0,&quot;blue&quot;:0,&quot;origURL&quot;:&quot;https://www.codecogs.com/eqnedit.php?latex=T#0&quot;,&quot;size&quot;:18,&quot;width&quot;:18.094488188976378,&quot;height&quot;:15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7250" y="1312450"/>
            <a:ext cx="173165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9" title="{&quot;red&quot;:0,&quot;green&quot;:0,&quot;blue&quot;:0,&quot;origURL&quot;:&quot;https://www.codecogs.com/eqnedit.php?latex=s%20%3D%20t-%201%2FT#0&quot;,&quot;size&quot;:18,&quot;width&quot;:76.20472440944881,&quot;height&quot;:15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62275" y="2571749"/>
            <a:ext cx="1127666" cy="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9" title="{&quot;red&quot;:0,&quot;green&quot;:0,&quot;blue&quot;:0,&quot;origURL&quot;:&quot;https://www.codecogs.com/eqnedit.php?latex=t%20%5Cin%20%5C%7B1%2C%201-1%2FT%2C%5Cldots%2C1%2FT%5C%7D#0&quot;,&quot;size&quot;:18,&quot;width&quot;:162.70866141732284,&quot;height&quot;:15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23275" y="2236400"/>
            <a:ext cx="2408670" cy="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9" title="{&quot;red&quot;:0,&quot;green&quot;:0,&quot;blue&quot;:0,&quot;origURL&quot;:&quot;https://www.codecogs.com/eqnedit.php?latex=N%5Cfrac%7Bs%7D%7Bt%7D#0&quot;,&quot;size&quot;:18,&quot;width&quot;:16.46456692913386,&quot;height&quot;:25.06299212598425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2125" y="3334325"/>
            <a:ext cx="324275" cy="4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9"/>
          <p:cNvSpPr/>
          <p:nvPr/>
        </p:nvSpPr>
        <p:spPr>
          <a:xfrm>
            <a:off x="76400" y="3162575"/>
            <a:ext cx="5329800" cy="190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583" name="Google Shape;583;p50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    predict           then (“at time  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84" name="Google Shape;5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5088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0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590" name="Google Shape;59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200" y="39815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0"/>
          <p:cNvSpPr/>
          <p:nvPr/>
        </p:nvSpPr>
        <p:spPr>
          <a:xfrm>
            <a:off x="5035700" y="0"/>
            <a:ext cx="4108500" cy="16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0"/>
          <p:cNvSpPr txBox="1"/>
          <p:nvPr/>
        </p:nvSpPr>
        <p:spPr>
          <a:xfrm>
            <a:off x="168525" y="4762000"/>
            <a:ext cx="127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(on GSM8K)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593" name="Google Shape;593;p50" title="{&quot;red&quot;:0,&quot;green&quot;:0,&quot;blue&quot;:0,&quot;origURL&quot;:&quot;https://www.codecogs.com/eqnedit.php?latex=T#0&quot;,&quot;size&quot;:18,&quot;width&quot;:18.094488188976378,&quot;height&quot;:15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7250" y="1312450"/>
            <a:ext cx="173165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0" title="{&quot;red&quot;:0,&quot;green&quot;:0,&quot;blue&quot;:0,&quot;origURL&quot;:&quot;https://www.codecogs.com/eqnedit.php?latex=s%20%3D%20t-%201%2FT#0&quot;,&quot;size&quot;:18,&quot;width&quot;:76.20472440944881,&quot;height&quot;:15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62275" y="2571749"/>
            <a:ext cx="1127666" cy="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0" title="{&quot;red&quot;:0,&quot;green&quot;:0,&quot;blue&quot;:0,&quot;origURL&quot;:&quot;https://www.codecogs.com/eqnedit.php?latex=t%20%5Cin%20%5C%7B1%2C%201-1%2FT%2C%5Cldots%2C1%2FT%5C%7D#0&quot;,&quot;size&quot;:18,&quot;width&quot;:162.70866141732284,&quot;height&quot;:15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23275" y="2236400"/>
            <a:ext cx="2408670" cy="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0" title="{&quot;red&quot;:0,&quot;green&quot;:0,&quot;blue&quot;:0,&quot;origURL&quot;:&quot;https://www.codecogs.com/eqnedit.php?latex=N%5Cfrac%7Bs%7D%7Bt%7D#0&quot;,&quot;size&quot;:18,&quot;width&quot;:16.46456692913386,&quot;height&quot;:25.06299212598425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2125" y="3334325"/>
            <a:ext cx="324275" cy="4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0"/>
          <p:cNvSpPr/>
          <p:nvPr/>
        </p:nvSpPr>
        <p:spPr>
          <a:xfrm>
            <a:off x="99300" y="3804275"/>
            <a:ext cx="5307000" cy="126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603" name="Google Shape;603;p51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    predict           then (“at time  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04" name="Google Shape;6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1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1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5088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1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610" name="Google Shape;610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200" y="39815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1"/>
          <p:cNvSpPr txBox="1"/>
          <p:nvPr/>
        </p:nvSpPr>
        <p:spPr>
          <a:xfrm>
            <a:off x="168525" y="4762000"/>
            <a:ext cx="127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(on GSM8K)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612" name="Google Shape;612;p51" title="{&quot;red&quot;:0,&quot;green&quot;:0,&quot;blue&quot;:0,&quot;origURL&quot;:&quot;https://www.codecogs.com/eqnedit.php?latex=T#0&quot;,&quot;size&quot;:18,&quot;width&quot;:18.094488188976378,&quot;height&quot;:15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7250" y="1312450"/>
            <a:ext cx="173165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 title="{&quot;red&quot;:0,&quot;green&quot;:0,&quot;blue&quot;:0,&quot;origURL&quot;:&quot;https://www.codecogs.com/eqnedit.php?latex=s%20%3D%20t-%201%2FT#0&quot;,&quot;size&quot;:18,&quot;width&quot;:76.20472440944881,&quot;height&quot;:15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62275" y="2571749"/>
            <a:ext cx="1127666" cy="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1" title="{&quot;red&quot;:0,&quot;green&quot;:0,&quot;blue&quot;:0,&quot;origURL&quot;:&quot;https://www.codecogs.com/eqnedit.php?latex=t%20%5Cin%20%5C%7B1%2C%201-1%2FT%2C%5Cldots%2C1%2FT%5C%7D#0&quot;,&quot;size&quot;:18,&quot;width&quot;:162.70866141732284,&quot;height&quot;:15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23275" y="2236400"/>
            <a:ext cx="2408670" cy="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1" title="{&quot;red&quot;:0,&quot;green&quot;:0,&quot;blue&quot;:0,&quot;origURL&quot;:&quot;https://www.codecogs.com/eqnedit.php?latex=N%5Cfrac%7Bs%7D%7Bt%7D#0&quot;,&quot;size&quot;:18,&quot;width&quot;:16.46456692913386,&quot;height&quot;:25.06299212598425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2125" y="3334325"/>
            <a:ext cx="324275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4" y="1480625"/>
            <a:ext cx="5419667" cy="114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00" y="2915714"/>
            <a:ext cx="2271138" cy="5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04" y="3605323"/>
            <a:ext cx="2266337" cy="50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040" y="2894776"/>
            <a:ext cx="3072708" cy="12802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2025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9750" y="111075"/>
            <a:ext cx="2614000" cy="1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6035225" y="2466275"/>
            <a:ext cx="29418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A nice direction to go in, we’ll see if it becomes useful (I’m not convinced)</a:t>
            </a:r>
            <a:r>
              <a:rPr lang="en" sz="1800"/>
              <a:t>”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Unlikely that many people other than these authors (who clearly have tons of compute) will be willing to keep scaling these up</a:t>
            </a:r>
            <a:r>
              <a:rPr lang="en" sz="1800"/>
              <a:t>”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5902750" y="3276275"/>
            <a:ext cx="3072600" cy="16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621" name="Google Shape;621;p52"/>
          <p:cNvSpPr txBox="1"/>
          <p:nvPr>
            <p:ph idx="1" type="body"/>
          </p:nvPr>
        </p:nvSpPr>
        <p:spPr>
          <a:xfrm>
            <a:off x="311700" y="1152475"/>
            <a:ext cx="47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Choose     sampling steps (tradeoff between efficiency and sample quality) between 1 and 0.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For each                                  ,     predict           then (“at time                   “), remask the tokens with probability    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Either remask each token independently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Or remask the         tokens with lowest logits.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22" name="Google Shape;6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375" y="1785550"/>
            <a:ext cx="2650225" cy="23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875" y="75000"/>
            <a:ext cx="3812849" cy="1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2" title="[0,0,0,&quot;https://www.codecogs.com/eqnedit.php?latex=%5Cfrac%7Bs%7D%7Bt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00" y="2762238"/>
            <a:ext cx="93225" cy="36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2" title="[0,0,0,&quot;https://www.codecogs.com/eqnedit.php?latex=x_t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5088" y="2254825"/>
            <a:ext cx="241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874" y="4274575"/>
            <a:ext cx="2993100" cy="6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2"/>
          <p:cNvSpPr txBox="1"/>
          <p:nvPr/>
        </p:nvSpPr>
        <p:spPr>
          <a:xfrm>
            <a:off x="1823275" y="2254813"/>
            <a:ext cx="228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628" name="Google Shape;628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200" y="3981500"/>
            <a:ext cx="4896498" cy="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2"/>
          <p:cNvSpPr txBox="1"/>
          <p:nvPr/>
        </p:nvSpPr>
        <p:spPr>
          <a:xfrm>
            <a:off x="168525" y="4762000"/>
            <a:ext cx="127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(on GSM8K)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630" name="Google Shape;630;p52" title="{&quot;red&quot;:0,&quot;green&quot;:0,&quot;blue&quot;:0,&quot;origURL&quot;:&quot;https://www.codecogs.com/eqnedit.php?latex=T#0&quot;,&quot;size&quot;:18,&quot;width&quot;:18.094488188976378,&quot;height&quot;:15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7250" y="1312450"/>
            <a:ext cx="173165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2" title="{&quot;red&quot;:0,&quot;green&quot;:0,&quot;blue&quot;:0,&quot;origURL&quot;:&quot;https://www.codecogs.com/eqnedit.php?latex=s%20%3D%20t-%201%2FT#0&quot;,&quot;size&quot;:18,&quot;width&quot;:76.20472440944881,&quot;height&quot;:15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62275" y="2571749"/>
            <a:ext cx="1127666" cy="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2" title="{&quot;red&quot;:0,&quot;green&quot;:0,&quot;blue&quot;:0,&quot;origURL&quot;:&quot;https://www.codecogs.com/eqnedit.php?latex=t%20%5Cin%20%5C%7B1%2C%201-1%2FT%2C%5Cldots%2C1%2FT%5C%7D#0&quot;,&quot;size&quot;:18,&quot;width&quot;:162.70866141732284,&quot;height&quot;:15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23275" y="2236400"/>
            <a:ext cx="2408670" cy="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2" title="{&quot;red&quot;:0,&quot;green&quot;:0,&quot;blue&quot;:0,&quot;origURL&quot;:&quot;https://www.codecogs.com/eqnedit.php?latex=N%5Cfrac%7Bs%7D%7Bt%7D#0&quot;,&quot;size&quot;:18,&quot;width&quot;:16.46456692913386,&quot;height&quot;:25.06299212598425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2125" y="3334325"/>
            <a:ext cx="324275" cy="4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2"/>
          <p:cNvSpPr/>
          <p:nvPr/>
        </p:nvSpPr>
        <p:spPr>
          <a:xfrm>
            <a:off x="664600" y="3309463"/>
            <a:ext cx="4248900" cy="4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Semi-autoregressive Sampling</a:t>
            </a:r>
            <a:endParaRPr/>
          </a:p>
        </p:txBody>
      </p:sp>
      <p:sp>
        <p:nvSpPr>
          <p:cNvPr id="640" name="Google Shape;640;p53"/>
          <p:cNvSpPr txBox="1"/>
          <p:nvPr>
            <p:ph idx="1" type="body"/>
          </p:nvPr>
        </p:nvSpPr>
        <p:spPr>
          <a:xfrm>
            <a:off x="311700" y="1152475"/>
            <a:ext cx="84219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Additionally, we can split the response up into several blocks and generate those from left to right.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1" name="Google Shape;6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75" y="1765800"/>
            <a:ext cx="7946951" cy="32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4"/>
          <p:cNvSpPr txBox="1"/>
          <p:nvPr>
            <p:ph type="title"/>
          </p:nvPr>
        </p:nvSpPr>
        <p:spPr>
          <a:xfrm>
            <a:off x="152775" y="1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space of possible sampling strategies is HUGE</a:t>
            </a:r>
            <a:endParaRPr/>
          </a:p>
        </p:txBody>
      </p:sp>
      <p:sp>
        <p:nvSpPr>
          <p:cNvPr id="647" name="Google Shape;64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753064"/>
            <a:ext cx="4978425" cy="117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575" y="607974"/>
            <a:ext cx="4111325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46" y="3511646"/>
            <a:ext cx="4978439" cy="1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23" y="2293275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5421" y="1719100"/>
            <a:ext cx="4630374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5925" y="2732900"/>
            <a:ext cx="4369370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8200" y="3912925"/>
            <a:ext cx="3677106" cy="1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5"/>
          <p:cNvSpPr txBox="1"/>
          <p:nvPr>
            <p:ph type="title"/>
          </p:nvPr>
        </p:nvSpPr>
        <p:spPr>
          <a:xfrm>
            <a:off x="311700" y="445025"/>
            <a:ext cx="52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0: IID per token (e.g. MD4)</a:t>
            </a:r>
            <a:endParaRPr/>
          </a:p>
        </p:txBody>
      </p:sp>
      <p:sp>
        <p:nvSpPr>
          <p:cNvPr id="660" name="Google Shape;660;p5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 from all-noise at           to noiseless at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time              we will unmask token      at index    with probability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this token, we sample the new non-[MASK] token value using mask-prediction probabilities             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options are available for the schedule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1" name="Google Shape;6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62" y="2835350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5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525" y="1172026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5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750" y="1172013"/>
            <a:ext cx="536639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5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3825" y="14745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5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4175" y="13865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5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0600" y="14497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 title="{&quot;red&quot;:0,&quot;green&quot;:0,&quot;blue&quot;:0,&quot;origURL&quot;:&quot;https://www.codecogs.com/eqnedit.php?latex=p_%5Ctheta(x_i%5Et)%20%5Cin%20%5Cmathbb%7BR%7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7413" y="2053175"/>
            <a:ext cx="1352740" cy="29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675" y="2456425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5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44950" y="1502300"/>
            <a:ext cx="210875" cy="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5"/>
          <p:cNvSpPr/>
          <p:nvPr/>
        </p:nvSpPr>
        <p:spPr>
          <a:xfrm>
            <a:off x="315050" y="1386550"/>
            <a:ext cx="8660400" cy="357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6"/>
          <p:cNvSpPr txBox="1"/>
          <p:nvPr>
            <p:ph type="title"/>
          </p:nvPr>
        </p:nvSpPr>
        <p:spPr>
          <a:xfrm>
            <a:off x="311700" y="445025"/>
            <a:ext cx="52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0: IID per token (e.g. MD4)</a:t>
            </a:r>
            <a:endParaRPr/>
          </a:p>
        </p:txBody>
      </p:sp>
      <p:sp>
        <p:nvSpPr>
          <p:cNvPr id="677" name="Google Shape;677;p5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 from all-noise at           to noiseless at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time              we will unmask token      at index    with probability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this token, we sample the new non-[MASK] token value using mask-prediction probabilities             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options are available for the schedule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8" name="Google Shape;6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62" y="2835350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6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525" y="1172026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6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750" y="1172013"/>
            <a:ext cx="536639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6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3825" y="14745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6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4175" y="13865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6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0600" y="14497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6" title="{&quot;red&quot;:0,&quot;green&quot;:0,&quot;blue&quot;:0,&quot;origURL&quot;:&quot;https://www.codecogs.com/eqnedit.php?latex=p_%5Ctheta(x_i%5Et)%20%5Cin%20%5Cmathbb%7BR%7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7413" y="2053175"/>
            <a:ext cx="1352740" cy="29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6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675" y="2456425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6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44950" y="1502300"/>
            <a:ext cx="210875" cy="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6"/>
          <p:cNvSpPr/>
          <p:nvPr/>
        </p:nvSpPr>
        <p:spPr>
          <a:xfrm>
            <a:off x="315050" y="1790050"/>
            <a:ext cx="8660400" cy="317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7"/>
          <p:cNvSpPr txBox="1"/>
          <p:nvPr>
            <p:ph type="title"/>
          </p:nvPr>
        </p:nvSpPr>
        <p:spPr>
          <a:xfrm>
            <a:off x="311700" y="445025"/>
            <a:ext cx="52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0: IID per token (e.g. MD4)</a:t>
            </a:r>
            <a:endParaRPr/>
          </a:p>
        </p:txBody>
      </p:sp>
      <p:sp>
        <p:nvSpPr>
          <p:cNvPr id="694" name="Google Shape;694;p5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 from all-noise at           to noiseless at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time              we will unmask token      at index    with probability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this token, we sample the new non-[MASK] token value using mask-prediction probabilities                  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options are available for the schedule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5" name="Google Shape;6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62" y="2835350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7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525" y="1172026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7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750" y="1172013"/>
            <a:ext cx="536639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7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3825" y="14745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7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4175" y="13865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0600" y="14497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3675" y="2456425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44950" y="1502300"/>
            <a:ext cx="210875" cy="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7"/>
          <p:cNvSpPr/>
          <p:nvPr/>
        </p:nvSpPr>
        <p:spPr>
          <a:xfrm>
            <a:off x="315050" y="2405875"/>
            <a:ext cx="8660400" cy="255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57" title="{&quot;red&quot;:0,&quot;green&quot;:0,&quot;blue&quot;:0,&quot;origURL&quot;:&quot;https://www.codecogs.com/eqnedit.php?latex=p_%5Ctheta(x_i%5Et)%20%5Cin%20%5B0%2C1%5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57413" y="2053175"/>
            <a:ext cx="1645919" cy="294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8"/>
          <p:cNvSpPr txBox="1"/>
          <p:nvPr>
            <p:ph type="title"/>
          </p:nvPr>
        </p:nvSpPr>
        <p:spPr>
          <a:xfrm>
            <a:off x="311700" y="445025"/>
            <a:ext cx="52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0: IID per token (e.g. MD4)</a:t>
            </a:r>
            <a:endParaRPr/>
          </a:p>
        </p:txBody>
      </p:sp>
      <p:sp>
        <p:nvSpPr>
          <p:cNvPr id="711" name="Google Shape;711;p5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 from all-noise at           to noiseless at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time              we will unmask token      at index    with probability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this token, we sample the new non-[MASK] token value using mask-prediction probabilities                  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options are available for the schedule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2" name="Google Shape;7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62" y="2911750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8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525" y="1172026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8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750" y="1172013"/>
            <a:ext cx="536639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8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3825" y="14745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8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4175" y="13865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8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0600" y="14497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8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3675" y="2456425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8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44950" y="15023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8" title="{&quot;red&quot;:0,&quot;green&quot;:0,&quot;blue&quot;:0,&quot;origURL&quot;:&quot;https://www.codecogs.com/eqnedit.php?latex=p_%5Ctheta(x_i%5Et)%20%5Cin%20%5B0%2C1%5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57413" y="2053175"/>
            <a:ext cx="1645919" cy="294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9"/>
          <p:cNvSpPr txBox="1"/>
          <p:nvPr>
            <p:ph type="title"/>
          </p:nvPr>
        </p:nvSpPr>
        <p:spPr>
          <a:xfrm>
            <a:off x="311700" y="445025"/>
            <a:ext cx="52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0: IID per token (e.g. MD4)</a:t>
            </a:r>
            <a:endParaRPr/>
          </a:p>
        </p:txBody>
      </p:sp>
      <p:sp>
        <p:nvSpPr>
          <p:cNvPr id="727" name="Google Shape;727;p5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 from all-noise at           to noiseless at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time              we will unmask token      at index    with probability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this token, we sample the new non-[MASK] token value using mask-prediction probabilities                            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options are available for the schedule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62" y="2911750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525" y="1172026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9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750" y="1172013"/>
            <a:ext cx="536639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9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3825" y="14745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9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4175" y="13865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9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0600" y="14497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9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3675" y="2456425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44950" y="15023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9" title="{&quot;red&quot;:0,&quot;green&quot;:0,&quot;blue&quot;:0,&quot;origURL&quot;:&quot;https://www.codecogs.com/eqnedit.php?latex=p_%5Ctheta(x_i%5Et)%20%5Cin%20%5B0%2C1%5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57413" y="2053175"/>
            <a:ext cx="1645919" cy="29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96499" y="3131101"/>
            <a:ext cx="3479924" cy="159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/>
          <p:nvPr>
            <p:ph type="title"/>
          </p:nvPr>
        </p:nvSpPr>
        <p:spPr>
          <a:xfrm>
            <a:off x="311700" y="445025"/>
            <a:ext cx="51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1: Greedy/Top probability sampling</a:t>
            </a:r>
            <a:endParaRPr/>
          </a:p>
        </p:txBody>
      </p:sp>
      <p:sp>
        <p:nvSpPr>
          <p:cNvPr id="744" name="Google Shape;744;p60"/>
          <p:cNvSpPr txBox="1"/>
          <p:nvPr>
            <p:ph idx="1" type="body"/>
          </p:nvPr>
        </p:nvSpPr>
        <p:spPr>
          <a:xfrm>
            <a:off x="311700" y="133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unmask             tokens in a step from time    to time    (often                        )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Assign a confidence to each index    given by greatest token-probability: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Order by confidence:                  </a:t>
            </a:r>
            <a:r>
              <a:rPr lang="en">
                <a:solidFill>
                  <a:schemeClr val="dk1"/>
                </a:solidFill>
              </a:rPr>
              <a:t>greatest confidence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 the top     indices to decode/sample in decreasing order of  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5" name="Google Shape;7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0" title="{&quot;red&quot;:0,&quot;green&quot;:0,&quot;blue&quot;:0,&quot;origURL&quot;:&quot;https://www.codecogs.com/eqnedit.php?latex=s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000" y="1515188"/>
            <a:ext cx="94297" cy="11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0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1486899"/>
            <a:ext cx="66204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0" title="{&quot;red&quot;:0,&quot;green&quot;:0,&quot;blue&quot;:0,&quot;origURL&quot;:&quot;https://www.codecogs.com/eqnedit.php?latex=K%20%3D%20%5Ctext%7Bround%7D(N%20%5Cfrac%7B%5Calpha_t%7D%7B%5Calpha_s%7D)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613" y="1430675"/>
            <a:ext cx="1424174" cy="3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0" title="{&quot;red&quot;:0,&quot;green&quot;:0,&quot;blue&quot;:0,&quot;origURL&quot;:&quot;https://www.codecogs.com/eqnedit.php?latex=c_%7B(i)%7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0500" y="3230888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0" title="{&quot;red&quot;:0,&quot;green&quot;:0,&quot;blue&quot;:0,&quot;origURL&quot;:&quot;https://www.codecogs.com/eqnedit.php?latex=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7825" y="1492025"/>
            <a:ext cx="78867" cy="16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0975" y="19353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0" title="{&quot;red&quot;:0,&quot;green&quot;:0,&quot;blue&quot;:0,&quot;origURL&quot;:&quot;https://www.codecogs.com/eqnedit.php?latex=c_%7B(i)%7D%20%3D%20i%20%5Ctext%7Bth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3255" y="2871651"/>
            <a:ext cx="966978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0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7425" y="2274400"/>
            <a:ext cx="2029478" cy="4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0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5">
            <a:alphaModFix/>
          </a:blip>
          <a:srcRect b="0" l="0" r="67120" t="0"/>
          <a:stretch/>
        </p:blipFill>
        <p:spPr>
          <a:xfrm>
            <a:off x="2316625" y="3185075"/>
            <a:ext cx="2176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60"/>
          <p:cNvSpPr/>
          <p:nvPr/>
        </p:nvSpPr>
        <p:spPr>
          <a:xfrm>
            <a:off x="315050" y="1872150"/>
            <a:ext cx="8660400" cy="308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1"/>
          <p:cNvSpPr txBox="1"/>
          <p:nvPr>
            <p:ph type="title"/>
          </p:nvPr>
        </p:nvSpPr>
        <p:spPr>
          <a:xfrm>
            <a:off x="311700" y="445025"/>
            <a:ext cx="51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1: Greedy/Top probability sampling</a:t>
            </a:r>
            <a:endParaRPr/>
          </a:p>
        </p:txBody>
      </p:sp>
      <p:sp>
        <p:nvSpPr>
          <p:cNvPr id="761" name="Google Shape;761;p61"/>
          <p:cNvSpPr txBox="1"/>
          <p:nvPr>
            <p:ph idx="1" type="body"/>
          </p:nvPr>
        </p:nvSpPr>
        <p:spPr>
          <a:xfrm>
            <a:off x="311700" y="133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unmask             tokens in a step from time    to time    (often                        )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Assign a confidence to each index    given by greatest token-probability: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Order by confidence:                  greatest confidence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 the top     indices to decode/sample in decreasing order of  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2" name="Google Shape;7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1" title="{&quot;red&quot;:0,&quot;green&quot;:0,&quot;blue&quot;:0,&quot;origURL&quot;:&quot;https://www.codecogs.com/eqnedit.php?latex=s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000" y="1515188"/>
            <a:ext cx="94297" cy="11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1486899"/>
            <a:ext cx="66204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1" title="{&quot;red&quot;:0,&quot;green&quot;:0,&quot;blue&quot;:0,&quot;origURL&quot;:&quot;https://www.codecogs.com/eqnedit.php?latex=K%20%3D%20%5Ctext%7Bround%7D(N%20%5Cfrac%7B%5Calpha_t%7D%7B%5Calpha_s%7D)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613" y="1430675"/>
            <a:ext cx="1424174" cy="3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1" title="{&quot;red&quot;:0,&quot;green&quot;:0,&quot;blue&quot;:0,&quot;origURL&quot;:&quot;https://www.codecogs.com/eqnedit.php?latex=c_%7B(i)%7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0500" y="3230888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1" title="{&quot;red&quot;:0,&quot;green&quot;:0,&quot;blue&quot;:0,&quot;origURL&quot;:&quot;https://www.codecogs.com/eqnedit.php?latex=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7825" y="1492025"/>
            <a:ext cx="78867" cy="16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1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0975" y="19353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1" title="{&quot;red&quot;:0,&quot;green&quot;:0,&quot;blue&quot;:0,&quot;origURL&quot;:&quot;https://www.codecogs.com/eqnedit.php?latex=c_%7B(i)%7D%20%3D%20i%20%5Ctext%7Bth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3255" y="2871651"/>
            <a:ext cx="966978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1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7425" y="2274400"/>
            <a:ext cx="2029478" cy="4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1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5">
            <a:alphaModFix/>
          </a:blip>
          <a:srcRect b="0" l="0" r="67120" t="0"/>
          <a:stretch/>
        </p:blipFill>
        <p:spPr>
          <a:xfrm>
            <a:off x="2316625" y="3185075"/>
            <a:ext cx="2176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1"/>
          <p:cNvSpPr/>
          <p:nvPr/>
        </p:nvSpPr>
        <p:spPr>
          <a:xfrm>
            <a:off x="315050" y="2832875"/>
            <a:ext cx="8660400" cy="212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4" y="1480625"/>
            <a:ext cx="5419667" cy="114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00" y="2915714"/>
            <a:ext cx="2271138" cy="5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04" y="3605323"/>
            <a:ext cx="2266337" cy="50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040" y="2894776"/>
            <a:ext cx="3072708" cy="128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2025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9750" y="111075"/>
            <a:ext cx="2614000" cy="1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6035225" y="2466275"/>
            <a:ext cx="29418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A nice direction to go in, we’ll see if it becomes useful (I’m not convinced)</a:t>
            </a:r>
            <a:r>
              <a:rPr lang="en" sz="1800"/>
              <a:t>”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“</a:t>
            </a:r>
            <a:r>
              <a:rPr lang="en" sz="1800">
                <a:solidFill>
                  <a:srgbClr val="000000"/>
                </a:solidFill>
              </a:rPr>
              <a:t>Unlikely that many people other than these authors (who clearly have tons of compute) will be willing to keep scaling these up</a:t>
            </a:r>
            <a:r>
              <a:rPr lang="en" sz="1800"/>
              <a:t>”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2"/>
          <p:cNvSpPr txBox="1"/>
          <p:nvPr>
            <p:ph type="title"/>
          </p:nvPr>
        </p:nvSpPr>
        <p:spPr>
          <a:xfrm>
            <a:off x="311700" y="445025"/>
            <a:ext cx="51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1: Greedy/Top probability sampling</a:t>
            </a:r>
            <a:endParaRPr/>
          </a:p>
        </p:txBody>
      </p:sp>
      <p:sp>
        <p:nvSpPr>
          <p:cNvPr id="778" name="Google Shape;778;p62"/>
          <p:cNvSpPr txBox="1"/>
          <p:nvPr>
            <p:ph idx="1" type="body"/>
          </p:nvPr>
        </p:nvSpPr>
        <p:spPr>
          <a:xfrm>
            <a:off x="311700" y="133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unmask             tokens in a step from time    to time    (often                        )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Assign a confidence to each index    given by greatest token-probability: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Order by confidence:                  greatest confidence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 the top     indices to decode/sample in decreasing order of  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9" name="Google Shape;7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2" title="{&quot;red&quot;:0,&quot;green&quot;:0,&quot;blue&quot;:0,&quot;origURL&quot;:&quot;https://www.codecogs.com/eqnedit.php?latex=s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000" y="1515188"/>
            <a:ext cx="94297" cy="11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62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1486899"/>
            <a:ext cx="66204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2" title="{&quot;red&quot;:0,&quot;green&quot;:0,&quot;blue&quot;:0,&quot;origURL&quot;:&quot;https://www.codecogs.com/eqnedit.php?latex=K%20%3D%20%5Ctext%7Bround%7D(N%20%5Cfrac%7B%5Calpha_t%7D%7B%5Calpha_s%7D)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613" y="1430675"/>
            <a:ext cx="1424174" cy="3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2" title="{&quot;red&quot;:0,&quot;green&quot;:0,&quot;blue&quot;:0,&quot;origURL&quot;:&quot;https://www.codecogs.com/eqnedit.php?latex=c_%7B(i)%7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0500" y="3230888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2" title="{&quot;red&quot;:0,&quot;green&quot;:0,&quot;blue&quot;:0,&quot;origURL&quot;:&quot;https://www.codecogs.com/eqnedit.php?latex=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7825" y="1492025"/>
            <a:ext cx="78867" cy="16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2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0975" y="19353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2" title="{&quot;red&quot;:0,&quot;green&quot;:0,&quot;blue&quot;:0,&quot;origURL&quot;:&quot;https://www.codecogs.com/eqnedit.php?latex=c_%7B(i)%7D%20%3D%20i%20%5Ctext%7Bth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3255" y="2871651"/>
            <a:ext cx="966978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2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7425" y="2274400"/>
            <a:ext cx="2029478" cy="4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2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5">
            <a:alphaModFix/>
          </a:blip>
          <a:srcRect b="0" l="0" r="67120" t="0"/>
          <a:stretch/>
        </p:blipFill>
        <p:spPr>
          <a:xfrm>
            <a:off x="2316625" y="3185075"/>
            <a:ext cx="2176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2"/>
          <p:cNvSpPr/>
          <p:nvPr/>
        </p:nvSpPr>
        <p:spPr>
          <a:xfrm>
            <a:off x="315050" y="3132250"/>
            <a:ext cx="8660400" cy="182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3"/>
          <p:cNvSpPr txBox="1"/>
          <p:nvPr>
            <p:ph type="title"/>
          </p:nvPr>
        </p:nvSpPr>
        <p:spPr>
          <a:xfrm>
            <a:off x="311700" y="445025"/>
            <a:ext cx="51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1: Greedy/Top probability sampling</a:t>
            </a:r>
            <a:endParaRPr/>
          </a:p>
        </p:txBody>
      </p:sp>
      <p:sp>
        <p:nvSpPr>
          <p:cNvPr id="795" name="Google Shape;795;p63"/>
          <p:cNvSpPr txBox="1"/>
          <p:nvPr>
            <p:ph idx="1" type="body"/>
          </p:nvPr>
        </p:nvSpPr>
        <p:spPr>
          <a:xfrm>
            <a:off x="311700" y="133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unmask             tokens in a step from time    to time    (often                        )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Assign a confidence to each index    given by greatest token-probability: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Order by confidence:                  greatest confidence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 the top     indices to decode/sample in decreasing order of      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6" name="Google Shape;7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63" title="{&quot;red&quot;:0,&quot;green&quot;:0,&quot;blue&quot;:0,&quot;origURL&quot;:&quot;https://www.codecogs.com/eqnedit.php?latex=s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000" y="1515188"/>
            <a:ext cx="94297" cy="11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63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1486899"/>
            <a:ext cx="66204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63" title="{&quot;red&quot;:0,&quot;green&quot;:0,&quot;blue&quot;:0,&quot;origURL&quot;:&quot;https://www.codecogs.com/eqnedit.php?latex=K%20%3D%20%5Ctext%7Bround%7D(N%20%5Cfrac%7B%5Calpha_t%7D%7B%5Calpha_s%7D)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613" y="1430675"/>
            <a:ext cx="1424174" cy="3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3" title="{&quot;red&quot;:0,&quot;green&quot;:0,&quot;blue&quot;:0,&quot;origURL&quot;:&quot;https://www.codecogs.com/eqnedit.php?latex=c_%7B(i)%7D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0500" y="3230888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3" title="{&quot;red&quot;:0,&quot;green&quot;:0,&quot;blue&quot;:0,&quot;origURL&quot;:&quot;https://www.codecogs.com/eqnedit.php?latex=t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7825" y="1492025"/>
            <a:ext cx="78867" cy="16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3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0975" y="19353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3" title="{&quot;red&quot;:0,&quot;green&quot;:0,&quot;blue&quot;:0,&quot;origURL&quot;:&quot;https://www.codecogs.com/eqnedit.php?latex=c_%7B(i)%7D%20%3D%20i%20%5Ctext%7Bth%7D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3255" y="2871651"/>
            <a:ext cx="966978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3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7425" y="2274400"/>
            <a:ext cx="2029478" cy="4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3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5">
            <a:alphaModFix/>
          </a:blip>
          <a:srcRect b="0" l="0" r="67120" t="0"/>
          <a:stretch/>
        </p:blipFill>
        <p:spPr>
          <a:xfrm>
            <a:off x="2316625" y="3185075"/>
            <a:ext cx="217675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2: Top Probability Margin</a:t>
            </a:r>
            <a:endParaRPr/>
          </a:p>
        </p:txBody>
      </p:sp>
      <p:sp>
        <p:nvSpPr>
          <p:cNvPr id="811" name="Google Shape;811;p64"/>
          <p:cNvSpPr txBox="1"/>
          <p:nvPr>
            <p:ph idx="1" type="body"/>
          </p:nvPr>
        </p:nvSpPr>
        <p:spPr>
          <a:xfrm>
            <a:off x="311700" y="1152475"/>
            <a:ext cx="56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</a:t>
            </a:r>
            <a:r>
              <a:rPr lang="en" sz="1260">
                <a:solidFill>
                  <a:schemeClr val="dk1"/>
                </a:solidFill>
              </a:rPr>
              <a:t>imilar to Top Probability (Strategy 1), except use </a:t>
            </a:r>
            <a:r>
              <a:rPr lang="en" sz="1260" u="sng">
                <a:solidFill>
                  <a:schemeClr val="dk1"/>
                </a:solidFill>
              </a:rPr>
              <a:t>probability margin</a:t>
            </a:r>
            <a:r>
              <a:rPr lang="en" sz="1260">
                <a:solidFill>
                  <a:schemeClr val="dk1"/>
                </a:solidFill>
              </a:rPr>
              <a:t> for confidence score: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Where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            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I.e. the difference between the two highest probabilities for a given token index.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Select top      of indices according to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260">
                <a:solidFill>
                  <a:schemeClr val="dk1"/>
                </a:solidFill>
              </a:rPr>
              <a:t>Helps to avoid prematurely unmasking at an index where two token values both have high probability. 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  <p:pic>
        <p:nvPicPr>
          <p:cNvPr id="812" name="Google Shape;8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66" y="1234125"/>
            <a:ext cx="2626251" cy="1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041" y="2571759"/>
            <a:ext cx="2626251" cy="120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251" y="4139276"/>
            <a:ext cx="5887899" cy="9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4" title="{&quot;red&quot;:0,&quot;green&quot;:0,&quot;blue&quot;:0,&quot;origURL&quot;:&quot;https://www.codecogs.com/eqnedit.php?latex=c_%7B(i)%7D#0&quot;,&quot;size&quot;:12.599999785423279,&quot;width&quot;:444.25984251968504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3155" y="3302175"/>
            <a:ext cx="281894" cy="1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4" title="{&quot;red&quot;:0,&quot;green&quot;:0,&quot;blue&quot;:0,&quot;origURL&quot;:&quot;https://www.codecogs.com/eqnedit.php?latex=c_%7B(i)%7D%20%3D%20p_%5Ctheta(x_i%5Et)%5E%7B(v_1)%7D%20-%20p_%5Ctheta(x_i%5Et)%5E%7B(v_2)%7D#0&quot;,&quot;size&quot;:18,&quot;width&quot;:444.25984251968504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7558" y="1641464"/>
            <a:ext cx="2910382" cy="3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4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9">
            <a:alphaModFix/>
          </a:blip>
          <a:srcRect b="0" l="0" r="67120" t="0"/>
          <a:stretch/>
        </p:blipFill>
        <p:spPr>
          <a:xfrm>
            <a:off x="1170350" y="3302182"/>
            <a:ext cx="199225" cy="1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4" title="{&quot;red&quot;:0,&quot;green&quot;:0,&quot;blue&quot;:0,&quot;origURL&quot;:&quot;https://www.codecogs.com/eqnedit.php?latex=v_1%20%3D%20%5Carg%20%5Cmax_%7Bv%20%5Cin%20%5Cmathcal%7BV%7D%7D%20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8975" y="2261176"/>
            <a:ext cx="2301001" cy="4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4" title="{&quot;red&quot;:0,&quot;green&quot;:0,&quot;blue&quot;:0,&quot;origURL&quot;:&quot;https://www.codecogs.com/eqnedit.php?latex=v_2%20%3D%20%5Carg%20%5Cmax_%7Bv%20%5Cin%20%5Cmathcal%7BV%7D%20%5Csetminus%20%5C%7B%20v_1%20%5C%7D%7D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2350" y="2261175"/>
            <a:ext cx="2373336" cy="4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4"/>
          <p:cNvSpPr/>
          <p:nvPr/>
        </p:nvSpPr>
        <p:spPr>
          <a:xfrm>
            <a:off x="171900" y="3210575"/>
            <a:ext cx="8660400" cy="18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64"/>
          <p:cNvSpPr/>
          <p:nvPr/>
        </p:nvSpPr>
        <p:spPr>
          <a:xfrm>
            <a:off x="6217450" y="1083875"/>
            <a:ext cx="2910300" cy="40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2: Top Probability Margin</a:t>
            </a:r>
            <a:endParaRPr/>
          </a:p>
        </p:txBody>
      </p:sp>
      <p:sp>
        <p:nvSpPr>
          <p:cNvPr id="828" name="Google Shape;828;p65"/>
          <p:cNvSpPr txBox="1"/>
          <p:nvPr>
            <p:ph idx="1" type="body"/>
          </p:nvPr>
        </p:nvSpPr>
        <p:spPr>
          <a:xfrm>
            <a:off x="311700" y="1152475"/>
            <a:ext cx="56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Similar to Top Probability (Strategy 1), except use </a:t>
            </a:r>
            <a:r>
              <a:rPr lang="en" sz="1260" u="sng">
                <a:solidFill>
                  <a:schemeClr val="dk1"/>
                </a:solidFill>
              </a:rPr>
              <a:t>probability margin</a:t>
            </a:r>
            <a:r>
              <a:rPr lang="en" sz="1260">
                <a:solidFill>
                  <a:schemeClr val="dk1"/>
                </a:solidFill>
              </a:rPr>
              <a:t> for confidence score: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Where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            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I.e. the difference between the two highest probabilities for a given token index.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Select top      of indices according to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260">
                <a:solidFill>
                  <a:schemeClr val="dk1"/>
                </a:solidFill>
              </a:rPr>
              <a:t>Helps to avoid prematurely unmasking at an index where two token values both have high probability. 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  <p:pic>
        <p:nvPicPr>
          <p:cNvPr id="829" name="Google Shape;8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66" y="1234125"/>
            <a:ext cx="2626251" cy="1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041" y="2571759"/>
            <a:ext cx="2626251" cy="120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251" y="4139276"/>
            <a:ext cx="5887899" cy="9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 title="{&quot;red&quot;:0,&quot;green&quot;:0,&quot;blue&quot;:0,&quot;origURL&quot;:&quot;https://www.codecogs.com/eqnedit.php?latex=c_%7B(i)%7D#0&quot;,&quot;size&quot;:12.599999785423279,&quot;width&quot;:444.25984251968504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2855" y="3337388"/>
            <a:ext cx="281894" cy="1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 title="{&quot;red&quot;:0,&quot;green&quot;:0,&quot;blue&quot;:0,&quot;origURL&quot;:&quot;https://www.codecogs.com/eqnedit.php?latex=c_%7B(i)%7D%20%3D%20p_%5Ctheta(x_i%5Et)%5E%7B(v_1)%7D%20-%20p_%5Ctheta(x_i%5Et)%5E%7B(v_2)%7D#0&quot;,&quot;size&quot;:18,&quot;width&quot;:444.25984251968504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7558" y="1641464"/>
            <a:ext cx="2910382" cy="3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9">
            <a:alphaModFix/>
          </a:blip>
          <a:srcRect b="0" l="0" r="67120" t="0"/>
          <a:stretch/>
        </p:blipFill>
        <p:spPr>
          <a:xfrm>
            <a:off x="1170350" y="3302182"/>
            <a:ext cx="199225" cy="1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 title="{&quot;red&quot;:0,&quot;green&quot;:0,&quot;blue&quot;:0,&quot;origURL&quot;:&quot;https://www.codecogs.com/eqnedit.php?latex=v_1%20%3D%20%5Carg%20%5Cmax_%7Bv%20%5Cin%20%5Cmathcal%7BV%7D%7D%20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8975" y="2261176"/>
            <a:ext cx="2301001" cy="4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5" title="{&quot;red&quot;:0,&quot;green&quot;:0,&quot;blue&quot;:0,&quot;origURL&quot;:&quot;https://www.codecogs.com/eqnedit.php?latex=v_2%20%3D%20%5Carg%20%5Cmax_%7Bv%20%5Cin%20%5Cmathcal%7BV%7D%20%5Csetminus%20%5C%7B%20v_1%20%5C%7D%7D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2350" y="2261175"/>
            <a:ext cx="2373336" cy="4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5"/>
          <p:cNvSpPr/>
          <p:nvPr/>
        </p:nvSpPr>
        <p:spPr>
          <a:xfrm>
            <a:off x="171900" y="3580075"/>
            <a:ext cx="8660400" cy="148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5"/>
          <p:cNvSpPr/>
          <p:nvPr/>
        </p:nvSpPr>
        <p:spPr>
          <a:xfrm>
            <a:off x="6217450" y="1083875"/>
            <a:ext cx="2910300" cy="40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2: Top Probability Margin</a:t>
            </a:r>
            <a:endParaRPr/>
          </a:p>
        </p:txBody>
      </p:sp>
      <p:sp>
        <p:nvSpPr>
          <p:cNvPr id="845" name="Google Shape;845;p66"/>
          <p:cNvSpPr txBox="1"/>
          <p:nvPr>
            <p:ph idx="1" type="body"/>
          </p:nvPr>
        </p:nvSpPr>
        <p:spPr>
          <a:xfrm>
            <a:off x="311700" y="1152475"/>
            <a:ext cx="56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Similar to Top Probability (Strategy 1), except use </a:t>
            </a:r>
            <a:r>
              <a:rPr lang="en" sz="1260" u="sng">
                <a:solidFill>
                  <a:schemeClr val="dk1"/>
                </a:solidFill>
              </a:rPr>
              <a:t>probability margin</a:t>
            </a:r>
            <a:r>
              <a:rPr lang="en" sz="1260">
                <a:solidFill>
                  <a:schemeClr val="dk1"/>
                </a:solidFill>
              </a:rPr>
              <a:t> for confidence score: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Where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            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I.e. the difference between the two highest probabilities for a given token index.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Select top      of indices according to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260">
                <a:solidFill>
                  <a:schemeClr val="dk1"/>
                </a:solidFill>
              </a:rPr>
              <a:t>Helps to avoid prematurely unmasking at an index where two token values both have high probability. 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  <p:pic>
        <p:nvPicPr>
          <p:cNvPr id="846" name="Google Shape;8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66" y="1234125"/>
            <a:ext cx="2626251" cy="1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041" y="2571759"/>
            <a:ext cx="2626251" cy="120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251" y="4139276"/>
            <a:ext cx="5887899" cy="9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66" title="{&quot;red&quot;:0,&quot;green&quot;:0,&quot;blue&quot;:0,&quot;origURL&quot;:&quot;https://www.codecogs.com/eqnedit.php?latex=c_%7B(i)%7D#0&quot;,&quot;size&quot;:12.599999785423279,&quot;width&quot;:444.25984251968504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2855" y="3337388"/>
            <a:ext cx="281894" cy="1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6" title="{&quot;red&quot;:0,&quot;green&quot;:0,&quot;blue&quot;:0,&quot;origURL&quot;:&quot;https://www.codecogs.com/eqnedit.php?latex=c_%7B(i)%7D%20%3D%20p_%5Ctheta(x_i%5Et)%5E%7B(v_1)%7D%20-%20p_%5Ctheta(x_i%5Et)%5E%7B(v_2)%7D#0&quot;,&quot;size&quot;:18,&quot;width&quot;:444.25984251968504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7558" y="1641464"/>
            <a:ext cx="2910382" cy="3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6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9">
            <a:alphaModFix/>
          </a:blip>
          <a:srcRect b="0" l="0" r="67120" t="0"/>
          <a:stretch/>
        </p:blipFill>
        <p:spPr>
          <a:xfrm>
            <a:off x="1170350" y="3302182"/>
            <a:ext cx="199225" cy="1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66" title="{&quot;red&quot;:0,&quot;green&quot;:0,&quot;blue&quot;:0,&quot;origURL&quot;:&quot;https://www.codecogs.com/eqnedit.php?latex=v_1%20%3D%20%5Carg%20%5Cmax_%7Bv%20%5Cin%20%5Cmathcal%7BV%7D%7D%20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8975" y="2261176"/>
            <a:ext cx="2301001" cy="4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6" title="{&quot;red&quot;:0,&quot;green&quot;:0,&quot;blue&quot;:0,&quot;origURL&quot;:&quot;https://www.codecogs.com/eqnedit.php?latex=v_2%20%3D%20%5Carg%20%5Cmax_%7Bv%20%5Cin%20%5Cmathcal%7BV%7D%20%5Csetminus%20%5C%7B%20v_1%20%5C%7D%7D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2350" y="2261175"/>
            <a:ext cx="2373336" cy="4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66"/>
          <p:cNvSpPr/>
          <p:nvPr/>
        </p:nvSpPr>
        <p:spPr>
          <a:xfrm>
            <a:off x="171900" y="4139275"/>
            <a:ext cx="8660400" cy="92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6"/>
          <p:cNvSpPr/>
          <p:nvPr/>
        </p:nvSpPr>
        <p:spPr>
          <a:xfrm>
            <a:off x="6217450" y="1083875"/>
            <a:ext cx="2910300" cy="40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2: Top Probability Margin</a:t>
            </a:r>
            <a:endParaRPr/>
          </a:p>
        </p:txBody>
      </p:sp>
      <p:sp>
        <p:nvSpPr>
          <p:cNvPr id="862" name="Google Shape;862;p67"/>
          <p:cNvSpPr txBox="1"/>
          <p:nvPr>
            <p:ph idx="1" type="body"/>
          </p:nvPr>
        </p:nvSpPr>
        <p:spPr>
          <a:xfrm>
            <a:off x="311700" y="1152475"/>
            <a:ext cx="56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Similar to Top Probability (Strategy 1), except use </a:t>
            </a:r>
            <a:r>
              <a:rPr lang="en" sz="1260" u="sng">
                <a:solidFill>
                  <a:schemeClr val="dk1"/>
                </a:solidFill>
              </a:rPr>
              <a:t>probability margin</a:t>
            </a:r>
            <a:r>
              <a:rPr lang="en" sz="1260">
                <a:solidFill>
                  <a:schemeClr val="dk1"/>
                </a:solidFill>
              </a:rPr>
              <a:t> for confidence score: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Where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            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I.e. the difference between the two highest probabilities for a given token index.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60">
                <a:solidFill>
                  <a:schemeClr val="dk1"/>
                </a:solidFill>
              </a:rPr>
              <a:t>Select top      of indices according to </a:t>
            </a:r>
            <a:endParaRPr sz="12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260">
                <a:solidFill>
                  <a:schemeClr val="dk1"/>
                </a:solidFill>
              </a:rPr>
              <a:t>Helps to avoid prematurely unmasking at an index where two token values both have high probability. 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  <p:pic>
        <p:nvPicPr>
          <p:cNvPr id="863" name="Google Shape;8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94" y="145450"/>
            <a:ext cx="3705805" cy="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66" y="1234125"/>
            <a:ext cx="2626251" cy="1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041" y="2571759"/>
            <a:ext cx="2626251" cy="120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251" y="4139276"/>
            <a:ext cx="5887899" cy="9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7" title="{&quot;red&quot;:0,&quot;green&quot;:0,&quot;blue&quot;:0,&quot;origURL&quot;:&quot;https://www.codecogs.com/eqnedit.php?latex=c_%7B(i)%7D#0&quot;,&quot;size&quot;:12.599999785423279,&quot;width&quot;:444.25984251968504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2855" y="3337388"/>
            <a:ext cx="281894" cy="1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7" title="{&quot;red&quot;:0,&quot;green&quot;:0,&quot;blue&quot;:0,&quot;origURL&quot;:&quot;https://www.codecogs.com/eqnedit.php?latex=c_%7B(i)%7D%20%3D%20p_%5Ctheta(x_i%5Et)%5E%7B(v_1)%7D%20-%20p_%5Ctheta(x_i%5Et)%5E%7B(v_2)%7D#0&quot;,&quot;size&quot;:18,&quot;width&quot;:444.25984251968504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7558" y="1641464"/>
            <a:ext cx="2910382" cy="3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7" title="{&quot;red&quot;:0,&quot;green&quot;:0,&quot;blue&quot;:0,&quot;origURL&quot;:&quot;https://www.codecogs.com/eqnedit.php?latex=K%20%5Cin%20%5Cmathbb%7BN%7D#0&quot;,&quot;size&quot;:18,&quot;width&quot;:670.9133858267717,&quot;height&quot;:269.00787401574803}"/>
          <p:cNvPicPr preferRelativeResize="0"/>
          <p:nvPr/>
        </p:nvPicPr>
        <p:blipFill rotWithShape="1">
          <a:blip r:embed="rId9">
            <a:alphaModFix/>
          </a:blip>
          <a:srcRect b="0" l="0" r="67120" t="0"/>
          <a:stretch/>
        </p:blipFill>
        <p:spPr>
          <a:xfrm>
            <a:off x="1170350" y="3302182"/>
            <a:ext cx="199225" cy="1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7" title="{&quot;red&quot;:0,&quot;green&quot;:0,&quot;blue&quot;:0,&quot;origURL&quot;:&quot;https://www.codecogs.com/eqnedit.php?latex=v_1%20%3D%20%5Carg%20%5Cmax_%7Bv%20%5Cin%20%5Cmathcal%7BV%7D%7D%20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8975" y="2261176"/>
            <a:ext cx="2301001" cy="4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7" title="{&quot;red&quot;:0,&quot;green&quot;:0,&quot;blue&quot;:0,&quot;origURL&quot;:&quot;https://www.codecogs.com/eqnedit.php?latex=v_2%20%3D%20%5Carg%20%5Cmax_%7Bv%20%5Cin%20%5Cmathcal%7BV%7D%20%5Csetminus%20%5C%7B%20v_1%20%5C%7D%7Dp_%5Ctheta(x_i%5Et)%5E%7B(v)%7D#0&quot;,&quot;size&quot;:12.600000381469727,&quot;width&quot;:444.25984251968504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2350" y="2261175"/>
            <a:ext cx="2373336" cy="4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8"/>
          <p:cNvSpPr txBox="1"/>
          <p:nvPr>
            <p:ph type="title"/>
          </p:nvPr>
        </p:nvSpPr>
        <p:spPr>
          <a:xfrm>
            <a:off x="311700" y="445025"/>
            <a:ext cx="453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3: Confidence-Aware Parallel Decoding</a:t>
            </a:r>
            <a:endParaRPr/>
          </a:p>
        </p:txBody>
      </p:sp>
      <p:sp>
        <p:nvSpPr>
          <p:cNvPr id="877" name="Google Shape;877;p68"/>
          <p:cNvSpPr txBox="1"/>
          <p:nvPr>
            <p:ph idx="1" type="body"/>
          </p:nvPr>
        </p:nvSpPr>
        <p:spPr>
          <a:xfrm>
            <a:off x="311700" y="1544925"/>
            <a:ext cx="54786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Unmask tokens that have a highest-token probability above a global threshold.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Like top probability, let                           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        be the   -th largest value of    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Unmask all tokens               where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some global threshold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(they test               ).</a:t>
            </a:r>
            <a:endParaRPr/>
          </a:p>
        </p:txBody>
      </p:sp>
      <p:pic>
        <p:nvPicPr>
          <p:cNvPr id="878" name="Google Shape;8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025" y="90749"/>
            <a:ext cx="4111325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198" y="3037775"/>
            <a:ext cx="4867149" cy="193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8" title="{&quot;red&quot;:0,&quot;green&quot;:0,&quot;blue&quot;:0,&quot;origURL&quot;:&quot;https://www.codecogs.com/eqnedit.php?latex=c_%7B(i)%7D#0&quot;,&quot;size&quot;:18,&quot;width&quot;:388.37007874015745,&quot;height&quot;:238.11023622047244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075" y="2771750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8" title="{&quot;red&quot;:0,&quot;green&quot;:0,&quot;blue&quot;:0,&quot;origURL&quot;:&quot;https://www.codecogs.com/eqnedit.php?latex=i#0&quot;,&quot;size&quot;:18,&quot;width&quot;:388.37007874015745,&quot;height&quot;:238.11023622047244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3413" y="27837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68" title="{&quot;red&quot;:0,&quot;green&quot;:0,&quot;blue&quot;:0,&quot;origURL&quot;:&quot;https://www.codecogs.com/eqnedit.php?latex=f#0&quot;,&quot;size&quot;:18,&quot;width&quot;:388.37007874015745,&quot;height&quot;:238.11023622047244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6713" y="4015925"/>
            <a:ext cx="128588" cy="23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68" title="{&quot;red&quot;:0,&quot;green&quot;:0,&quot;blue&quot;:0,&quot;origURL&quot;:&quot;https://www.codecogs.com/eqnedit.php?latex=f%20%5Cin%20%5B0.5%2C1%5D#0&quot;,&quot;size&quot;:18,&quot;width&quot;:388.37007874015745,&quot;height&quot;:238.11023622047244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9350" y="4412625"/>
            <a:ext cx="879162" cy="2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8" title="{&quot;red&quot;:0,&quot;green&quot;:0,&quot;blue&quot;:0,&quot;origURL&quot;:&quot;https://www.codecogs.com/eqnedit.php?latex=1%2C%5Cldots%2Cn#0&quot;,&quot;size&quot;:18,&quot;width&quot;:388.37007874015745,&quot;height&quot;:238.11023622047244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7775" y="3164413"/>
            <a:ext cx="807529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8" title="{&quot;red&quot;:0,&quot;green&quot;:0,&quot;blue&quot;:0,&quot;origURL&quot;:&quot;https://www.codecogs.com/eqnedit.php?latex=(n%2B1)(1-c_%7B(n)%7D)%20%3C%20f#0&quot;,&quot;size&quot;:18,&quot;width&quot;:388.37007874015745,&quot;height&quot;:238.11023622047244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4700" y="3552175"/>
            <a:ext cx="2407976" cy="2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8" title="{&quot;red&quot;:0,&quot;green&quot;:0,&quot;blue&quot;:0,&quot;origURL&quot;:&quot;https://www.codecogs.com/eqnedit.php?latex=c_i%20%3D%20%5Cmax_%7Bv%20%5Cin%20%5Cmathcal%7BV%7D%7D%20p_%5Ctheta(x_i%5Et)%5E%7B(v)%7D)#0&quot;,&quot;size&quot;:18,&quot;width&quot;:388.37007874015745,&quot;height&quot;:238.11023622047244}"/>
          <p:cNvPicPr preferRelativeResize="0"/>
          <p:nvPr/>
        </p:nvPicPr>
        <p:blipFill rotWithShape="1">
          <a:blip r:embed="rId11">
            <a:alphaModFix/>
          </a:blip>
          <a:srcRect b="0" l="0" r="88304" t="0"/>
          <a:stretch/>
        </p:blipFill>
        <p:spPr>
          <a:xfrm>
            <a:off x="3917350" y="2701175"/>
            <a:ext cx="192496" cy="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8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51450" y="2275699"/>
            <a:ext cx="1561744" cy="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68"/>
          <p:cNvSpPr/>
          <p:nvPr/>
        </p:nvSpPr>
        <p:spPr>
          <a:xfrm>
            <a:off x="315050" y="2208825"/>
            <a:ext cx="8660400" cy="27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9"/>
          <p:cNvSpPr txBox="1"/>
          <p:nvPr>
            <p:ph type="title"/>
          </p:nvPr>
        </p:nvSpPr>
        <p:spPr>
          <a:xfrm>
            <a:off x="311700" y="445025"/>
            <a:ext cx="453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3: Confidence-Aware Parallel Decoding</a:t>
            </a:r>
            <a:endParaRPr/>
          </a:p>
        </p:txBody>
      </p:sp>
      <p:sp>
        <p:nvSpPr>
          <p:cNvPr id="894" name="Google Shape;894;p69"/>
          <p:cNvSpPr txBox="1"/>
          <p:nvPr>
            <p:ph idx="1" type="body"/>
          </p:nvPr>
        </p:nvSpPr>
        <p:spPr>
          <a:xfrm>
            <a:off x="311700" y="1544925"/>
            <a:ext cx="54786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Unmask tokens that have a highest-token probability above a global threshold.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Like top probability, let                           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        be the   -th largest value of    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Unmask all tokens               where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some global threshold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(they test               ).</a:t>
            </a:r>
            <a:endParaRPr/>
          </a:p>
        </p:txBody>
      </p:sp>
      <p:pic>
        <p:nvPicPr>
          <p:cNvPr id="895" name="Google Shape;8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025" y="90749"/>
            <a:ext cx="4111325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198" y="3037775"/>
            <a:ext cx="4867149" cy="193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69" title="{&quot;red&quot;:0,&quot;green&quot;:0,&quot;blue&quot;:0,&quot;origURL&quot;:&quot;https://www.codecogs.com/eqnedit.php?latex=c_%7B(i)%7D#0&quot;,&quot;size&quot;:18,&quot;width&quot;:388.37007874015745,&quot;height&quot;:238.11023622047244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075" y="2771750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69" title="{&quot;red&quot;:0,&quot;green&quot;:0,&quot;blue&quot;:0,&quot;origURL&quot;:&quot;https://www.codecogs.com/eqnedit.php?latex=i#0&quot;,&quot;size&quot;:18,&quot;width&quot;:388.37007874015745,&quot;height&quot;:238.11023622047244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3413" y="27837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69" title="{&quot;red&quot;:0,&quot;green&quot;:0,&quot;blue&quot;:0,&quot;origURL&quot;:&quot;https://www.codecogs.com/eqnedit.php?latex=f#0&quot;,&quot;size&quot;:18,&quot;width&quot;:388.37007874015745,&quot;height&quot;:238.11023622047244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6713" y="4015925"/>
            <a:ext cx="128588" cy="23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69" title="{&quot;red&quot;:0,&quot;green&quot;:0,&quot;blue&quot;:0,&quot;origURL&quot;:&quot;https://www.codecogs.com/eqnedit.php?latex=f%20%5Cin%20%5B0.5%2C1%5D#0&quot;,&quot;size&quot;:18,&quot;width&quot;:388.37007874015745,&quot;height&quot;:238.11023622047244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9350" y="4412625"/>
            <a:ext cx="879162" cy="2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69" title="{&quot;red&quot;:0,&quot;green&quot;:0,&quot;blue&quot;:0,&quot;origURL&quot;:&quot;https://www.codecogs.com/eqnedit.php?latex=1%2C%5Cldots%2Cn#0&quot;,&quot;size&quot;:18,&quot;width&quot;:388.37007874015745,&quot;height&quot;:238.11023622047244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7775" y="3164413"/>
            <a:ext cx="807529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9" title="{&quot;red&quot;:0,&quot;green&quot;:0,&quot;blue&quot;:0,&quot;origURL&quot;:&quot;https://www.codecogs.com/eqnedit.php?latex=(n%2B1)(1-c_%7B(n)%7D)%20%3C%20f#0&quot;,&quot;size&quot;:18,&quot;width&quot;:388.37007874015745,&quot;height&quot;:238.11023622047244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4700" y="3552175"/>
            <a:ext cx="2407976" cy="2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9" title="{&quot;red&quot;:0,&quot;green&quot;:0,&quot;blue&quot;:0,&quot;origURL&quot;:&quot;https://www.codecogs.com/eqnedit.php?latex=c_i%20%3D%20%5Cmax_%7Bv%20%5Cin%20%5Cmathcal%7BV%7D%7D%20p_%5Ctheta(x_i%5Et)%5E%7B(v)%7D)#0&quot;,&quot;size&quot;:18,&quot;width&quot;:388.37007874015745,&quot;height&quot;:238.11023622047244}"/>
          <p:cNvPicPr preferRelativeResize="0"/>
          <p:nvPr/>
        </p:nvPicPr>
        <p:blipFill rotWithShape="1">
          <a:blip r:embed="rId11">
            <a:alphaModFix/>
          </a:blip>
          <a:srcRect b="0" l="0" r="88304" t="0"/>
          <a:stretch/>
        </p:blipFill>
        <p:spPr>
          <a:xfrm>
            <a:off x="3917350" y="2701175"/>
            <a:ext cx="192496" cy="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9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51450" y="2275699"/>
            <a:ext cx="1561744" cy="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69"/>
          <p:cNvSpPr/>
          <p:nvPr/>
        </p:nvSpPr>
        <p:spPr>
          <a:xfrm>
            <a:off x="315050" y="3071000"/>
            <a:ext cx="8660400" cy="188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0"/>
          <p:cNvSpPr txBox="1"/>
          <p:nvPr>
            <p:ph type="title"/>
          </p:nvPr>
        </p:nvSpPr>
        <p:spPr>
          <a:xfrm>
            <a:off x="311700" y="445025"/>
            <a:ext cx="453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3: Confidence-Aware Parallel Decoding</a:t>
            </a:r>
            <a:endParaRPr/>
          </a:p>
        </p:txBody>
      </p:sp>
      <p:sp>
        <p:nvSpPr>
          <p:cNvPr id="911" name="Google Shape;911;p70"/>
          <p:cNvSpPr txBox="1"/>
          <p:nvPr>
            <p:ph idx="1" type="body"/>
          </p:nvPr>
        </p:nvSpPr>
        <p:spPr>
          <a:xfrm>
            <a:off x="311700" y="1544925"/>
            <a:ext cx="54786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Unmask tokens that have a highest-token probability above a global threshold.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Like top probability, let                           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        be the   -th largest value of    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Unmask all tokens               where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some global threshold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(they test               ).</a:t>
            </a:r>
            <a:endParaRPr/>
          </a:p>
        </p:txBody>
      </p:sp>
      <p:pic>
        <p:nvPicPr>
          <p:cNvPr id="912" name="Google Shape;9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025" y="90749"/>
            <a:ext cx="4111325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70" title="{&quot;red&quot;:0,&quot;green&quot;:0,&quot;blue&quot;:0,&quot;origURL&quot;:&quot;https://www.codecogs.com/eqnedit.php?latex=c_%7B(i)%7D#0&quot;,&quot;size&quot;:18,&quot;width&quot;:388.37007874015745,&quot;height&quot;:238.11023622047244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075" y="2771750"/>
            <a:ext cx="284607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70" title="{&quot;red&quot;:0,&quot;green&quot;:0,&quot;blue&quot;:0,&quot;origURL&quot;:&quot;https://www.codecogs.com/eqnedit.php?latex=i#0&quot;,&quot;size&quot;:18,&quot;width&quot;:388.37007874015745,&quot;height&quot;:238.11023622047244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3413" y="27837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0" title="{&quot;red&quot;:0,&quot;green&quot;:0,&quot;blue&quot;:0,&quot;origURL&quot;:&quot;https://www.codecogs.com/eqnedit.php?latex=f#0&quot;,&quot;size&quot;:18,&quot;width&quot;:388.37007874015745,&quot;height&quot;:238.11023622047244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713" y="4015925"/>
            <a:ext cx="128588" cy="23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0" title="{&quot;red&quot;:0,&quot;green&quot;:0,&quot;blue&quot;:0,&quot;origURL&quot;:&quot;https://www.codecogs.com/eqnedit.php?latex=f%20%5Cin%20%5B0.5%2C1%5D#0&quot;,&quot;size&quot;:18,&quot;width&quot;:388.37007874015745,&quot;height&quot;:238.11023622047244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9350" y="4412625"/>
            <a:ext cx="879162" cy="2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70" title="{&quot;red&quot;:0,&quot;green&quot;:0,&quot;blue&quot;:0,&quot;origURL&quot;:&quot;https://www.codecogs.com/eqnedit.php?latex=1%2C%5Cldots%2Cn#0&quot;,&quot;size&quot;:18,&quot;width&quot;:388.37007874015745,&quot;height&quot;:238.11023622047244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7775" y="3164413"/>
            <a:ext cx="807529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70" title="{&quot;red&quot;:0,&quot;green&quot;:0,&quot;blue&quot;:0,&quot;origURL&quot;:&quot;https://www.codecogs.com/eqnedit.php?latex=(n%2B1)(1-c_%7B(n)%7D)%20%3C%20f#0&quot;,&quot;size&quot;:18,&quot;width&quot;:388.37007874015745,&quot;height&quot;:238.11023622047244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4700" y="3552175"/>
            <a:ext cx="2407976" cy="2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70" title="{&quot;red&quot;:0,&quot;green&quot;:0,&quot;blue&quot;:0,&quot;origURL&quot;:&quot;https://www.codecogs.com/eqnedit.php?latex=c_i%20%3D%20%5Cmax_%7Bv%20%5Cin%20%5Cmathcal%7BV%7D%7D%20p_%5Ctheta(x_i%5Et)%5E%7B(v)%7D)#0&quot;,&quot;size&quot;:18,&quot;width&quot;:388.37007874015745,&quot;height&quot;:238.11023622047244}"/>
          <p:cNvPicPr preferRelativeResize="0"/>
          <p:nvPr/>
        </p:nvPicPr>
        <p:blipFill rotWithShape="1">
          <a:blip r:embed="rId10">
            <a:alphaModFix/>
          </a:blip>
          <a:srcRect b="0" l="0" r="88304" t="0"/>
          <a:stretch/>
        </p:blipFill>
        <p:spPr>
          <a:xfrm>
            <a:off x="3917350" y="2701175"/>
            <a:ext cx="192496" cy="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0" title="{&quot;red&quot;:0,&quot;green&quot;:0,&quot;blue&quot;:0,&quot;origURL&quot;:&quot;https://www.codecogs.com/eqnedit.php?latex=c_i%20%3D%20%5Cmax_%7Bv%20%5Cin%20%5Cmathcal%7BV%7D%7D%20p_%5Ctheta(x_i%5Et)%5E%7B(v)%7D#0&quot;,&quot;size&quot;:18,&quot;width&quot;:670.9133858267717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51450" y="2275699"/>
            <a:ext cx="1561744" cy="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0"/>
          <p:cNvSpPr/>
          <p:nvPr/>
        </p:nvSpPr>
        <p:spPr>
          <a:xfrm>
            <a:off x="4031700" y="3037775"/>
            <a:ext cx="4943700" cy="192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70"/>
          <p:cNvPicPr preferRelativeResize="0"/>
          <p:nvPr/>
        </p:nvPicPr>
        <p:blipFill rotWithShape="1">
          <a:blip r:embed="rId12">
            <a:alphaModFix/>
          </a:blip>
          <a:srcRect b="35442" l="0" r="33404" t="0"/>
          <a:stretch/>
        </p:blipFill>
        <p:spPr>
          <a:xfrm>
            <a:off x="4313200" y="3089137"/>
            <a:ext cx="4724249" cy="1819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70"/>
          <p:cNvSpPr txBox="1"/>
          <p:nvPr/>
        </p:nvSpPr>
        <p:spPr>
          <a:xfrm>
            <a:off x="4636925" y="4797350"/>
            <a:ext cx="38271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(red numbers are # tokens decoded per step)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1"/>
          <p:cNvSpPr txBox="1"/>
          <p:nvPr>
            <p:ph type="title"/>
          </p:nvPr>
        </p:nvSpPr>
        <p:spPr>
          <a:xfrm>
            <a:off x="311700" y="445025"/>
            <a:ext cx="44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4: PC Samplers (Position-Aware Calibration)</a:t>
            </a:r>
            <a:endParaRPr/>
          </a:p>
        </p:txBody>
      </p:sp>
      <p:sp>
        <p:nvSpPr>
          <p:cNvPr id="929" name="Google Shape;929;p71"/>
          <p:cNvSpPr txBox="1"/>
          <p:nvPr>
            <p:ph idx="1" type="body"/>
          </p:nvPr>
        </p:nvSpPr>
        <p:spPr>
          <a:xfrm>
            <a:off x="311700" y="1457000"/>
            <a:ext cx="60438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Weight the confidence score as                      , for timestep    and (currently masked) index   .    </a:t>
            </a:r>
            <a:endParaRPr sz="14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Write                   and                                                                   for             and where             is the prob. of seeing token     in some large corpus    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Note that large     encourages autoregressive-like decoding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Small     encourages more flexible orderings for decoding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They hand-select one of                            depending on the task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imo this is a wasted opportunity to learn the     values in a more interesting way...</a:t>
            </a:r>
            <a:endParaRPr sz="1460">
              <a:solidFill>
                <a:schemeClr val="dk1"/>
              </a:solidFill>
            </a:endParaRPr>
          </a:p>
        </p:txBody>
      </p:sp>
      <p:pic>
        <p:nvPicPr>
          <p:cNvPr id="930" name="Google Shape;9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73" y="145450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500" y="1527750"/>
            <a:ext cx="2636100" cy="20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71" title="{&quot;red&quot;:0,&quot;green&quot;:0,&quot;blue&quot;:0,&quot;origURL&quot;:&quot;https://www.codecogs.com/eqnedit.php?latex=w%5Ei%20%3D%20e%5E%7B-%5Clambda%20i%7D#0&quot;,&quot;size&quot;:12.599999785423279,&quot;width&quot;:475.88976377952764,&quot;height&quot;:245.03149606299212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176" y="2261524"/>
            <a:ext cx="808080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1" title="{&quot;red&quot;:0,&quot;green&quot;:0,&quot;blue&quot;:0,&quot;origURL&quot;:&quot;https://www.codecogs.com/eqnedit.php?latex=p_%7B%5Cmathcal%7BD%7D'%7D(v)#0&quot;,&quot;size&quot;:12.599999785423279,&quot;width&quot;:475.88976377952764,&quot;height&quot;:245.03149606299212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875" y="2481750"/>
            <a:ext cx="555225" cy="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71" title="{&quot;red&quot;:0,&quot;green&quot;:0,&quot;blue&quot;:0,&quot;origURL&quot;:&quot;https://www.codecogs.com/eqnedit.php?latex=%5Cmathcal%7BD%7D'#0&quot;,&quot;size&quot;:12.599999785423279,&quot;width&quot;:475.88976377952764,&quot;height&quot;:245.03149606299212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25" y="2501600"/>
            <a:ext cx="221562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71" title="{&quot;red&quot;:0,&quot;green&quot;:0,&quot;blue&quot;:0,&quot;origURL&quot;:&quot;https://www.codecogs.com/eqnedit.php?latex=v#0&quot;,&quot;size&quot;:12.599999785423279,&quot;width&quot;:475.88976377952764,&quot;height&quot;:245.03149606299212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275" y="2528282"/>
            <a:ext cx="122900" cy="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71" title="{&quot;red&quot;:0,&quot;green&quot;:0,&quot;blue&quot;:0,&quot;origURL&quot;:&quot;https://www.codecogs.com/eqnedit.php?latex=%5Clambda%20%5Cin%20%5C%7B0%2C%200.25%2C%200.5%5C%7D#0&quot;,&quot;size&quot;:12.599999785423279,&quot;width&quot;:475.88976377952764,&quot;height&quot;:245.03149606299212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0275" y="3448774"/>
            <a:ext cx="1250950" cy="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71" title="{&quot;red&quot;:0,&quot;green&quot;:0,&quot;blue&quot;:0,&quot;origURL&quot;:&quot;https://www.codecogs.com/eqnedit.php?latex=i#0&quot;,&quot;size&quot;:12.599999785423279,&quot;width&quot;:475.88976377952764,&quot;height&quot;:245.03149606299212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03375" y="1834100"/>
            <a:ext cx="59038" cy="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71" title="{&quot;red&quot;:0,&quot;green&quot;:0,&quot;blue&quot;:0,&quot;origURL&quot;:&quot;https://www.codecogs.com/eqnedit.php?latex=%5Clambda%20%5Cgeq%200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1575" y="2269798"/>
            <a:ext cx="454850" cy="16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71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5050" y="28855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71" title="{&quot;red&quot;:0,&quot;green&quot;:0,&quot;blue&quot;:0,&quot;origURL&quot;:&quot;https://www.codecogs.com/eqnedit.php?latex=(%5Calpha%20%3A%3D%20c_%7B%5Ctext%7BMAX%7D%7D)#0&quot;,&quot;size&quot;:18,&quot;width&quot;:135,&quot;height&quot;:66.75590551181102}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99062" y="3627298"/>
            <a:ext cx="748975" cy="15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71" title="{&quot;red&quot;:0,&quot;green&quot;:0,&quot;blue&quot;:0,&quot;origURL&quot;:&quot;https://www.codecogs.com/eqnedit.php?latex=s_t%5Ei%20%3D%20w%5E%7Bi%7D%20c_t%5Ei#0&quot;,&quot;size&quot;:18,&quot;width&quot;:475.88976377952764,&quot;height&quot;:245.03149606299212}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1475" y="1525965"/>
            <a:ext cx="968550" cy="28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71" title="{&quot;red&quot;:0,&quot;green&quot;:0,&quot;blue&quot;:0,&quot;origURL&quot;:&quot;https://www.codecogs.com/eqnedit.php?latex=t#0&quot;,&quot;size&quot;:12.600000381469727,&quot;width&quot;:475.88976377952764,&quot;height&quot;:245.03149606299212}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64825" y="1591045"/>
            <a:ext cx="78000" cy="15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1" title="{&quot;red&quot;:0,&quot;green&quot;:0,&quot;blue&quot;:0,&quot;origURL&quot;:&quot;https://www.codecogs.com/eqnedit.php?latex=c_i%5Et%20%3D%20%5Cmin(-%5Cmax_%7Bv%20%5Cin%20%5Cmathcal%7BV%7D%7D%7Bp_%5Ctheta(x_i%5Et)%5E%7B(v)%7D%5Clog%20p_%7B%5Cmathcal%7BD%7D'%7D(v)%7D%2C%20c_%5Ctext%7BMAX%7D)#0&quot;,&quot;size&quot;:12.600000381469727,&quot;width&quot;:475.88976377952764,&quot;height&quot;:245.03149606299212}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02275" y="2206775"/>
            <a:ext cx="3208278" cy="2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71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7875" y="31757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71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0550" y="3660759"/>
            <a:ext cx="122900" cy="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71"/>
          <p:cNvSpPr/>
          <p:nvPr/>
        </p:nvSpPr>
        <p:spPr>
          <a:xfrm>
            <a:off x="315050" y="2208825"/>
            <a:ext cx="8660400" cy="27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1"/>
          <p:cNvSpPr/>
          <p:nvPr/>
        </p:nvSpPr>
        <p:spPr>
          <a:xfrm>
            <a:off x="6355500" y="1457000"/>
            <a:ext cx="2772300" cy="365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619" y="3067725"/>
            <a:ext cx="2415532" cy="17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250" y="98800"/>
            <a:ext cx="33909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025" y="1796139"/>
            <a:ext cx="3773149" cy="1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4325" y="237750"/>
            <a:ext cx="3449974" cy="15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850" y="3577750"/>
            <a:ext cx="3544212" cy="12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0337" y="3177775"/>
            <a:ext cx="2771875" cy="18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0338" y="2858975"/>
            <a:ext cx="2834675" cy="4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2"/>
          <p:cNvSpPr txBox="1"/>
          <p:nvPr>
            <p:ph type="title"/>
          </p:nvPr>
        </p:nvSpPr>
        <p:spPr>
          <a:xfrm>
            <a:off x="311700" y="445025"/>
            <a:ext cx="44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4: PC Samplers (Position-Aware Calibration)</a:t>
            </a:r>
            <a:endParaRPr/>
          </a:p>
        </p:txBody>
      </p:sp>
      <p:sp>
        <p:nvSpPr>
          <p:cNvPr id="953" name="Google Shape;953;p72"/>
          <p:cNvSpPr txBox="1"/>
          <p:nvPr>
            <p:ph idx="1" type="body"/>
          </p:nvPr>
        </p:nvSpPr>
        <p:spPr>
          <a:xfrm>
            <a:off x="311700" y="1457000"/>
            <a:ext cx="60438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Weight the confidence score as                      , for timestep    and (currently masked) index   .    </a:t>
            </a:r>
            <a:endParaRPr sz="14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Write                   and                                                                   for             and where             is the prob. of seeing token     in some large corpus    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Note that large     encourages autoregressive-like decoding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Small     encourages more flexible orderings for decoding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They hand-select one of                            depending on the task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imo this is a wasted opportunity to learn the     values in a more interesting way...</a:t>
            </a:r>
            <a:endParaRPr sz="1460">
              <a:solidFill>
                <a:schemeClr val="dk1"/>
              </a:solidFill>
            </a:endParaRPr>
          </a:p>
        </p:txBody>
      </p:sp>
      <p:pic>
        <p:nvPicPr>
          <p:cNvPr id="954" name="Google Shape;9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73" y="145450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500" y="1527750"/>
            <a:ext cx="2636100" cy="20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2" title="{&quot;red&quot;:0,&quot;green&quot;:0,&quot;blue&quot;:0,&quot;origURL&quot;:&quot;https://www.codecogs.com/eqnedit.php?latex=w%5Ei%20%3D%20e%5E%7B-%5Clambda%20i%7D#0&quot;,&quot;size&quot;:12.599999785423279,&quot;width&quot;:475.88976377952764,&quot;height&quot;:245.03149606299212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01" y="2232774"/>
            <a:ext cx="808080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72" title="{&quot;red&quot;:0,&quot;green&quot;:0,&quot;blue&quot;:0,&quot;origURL&quot;:&quot;https://www.codecogs.com/eqnedit.php?latex=p_%7B%5Cmathcal%7BD%7D'%7D(v)#0&quot;,&quot;size&quot;:12.599999785423279,&quot;width&quot;:475.88976377952764,&quot;height&quot;:245.03149606299212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875" y="2481750"/>
            <a:ext cx="555225" cy="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2" title="{&quot;red&quot;:0,&quot;green&quot;:0,&quot;blue&quot;:0,&quot;origURL&quot;:&quot;https://www.codecogs.com/eqnedit.php?latex=%5Cmathcal%7BD%7D'#0&quot;,&quot;size&quot;:12.599999785423279,&quot;width&quot;:475.88976377952764,&quot;height&quot;:245.03149606299212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25" y="2501600"/>
            <a:ext cx="221562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72" title="{&quot;red&quot;:0,&quot;green&quot;:0,&quot;blue&quot;:0,&quot;origURL&quot;:&quot;https://www.codecogs.com/eqnedit.php?latex=v#0&quot;,&quot;size&quot;:12.599999785423279,&quot;width&quot;:475.88976377952764,&quot;height&quot;:245.03149606299212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275" y="2528282"/>
            <a:ext cx="122900" cy="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72" title="{&quot;red&quot;:0,&quot;green&quot;:0,&quot;blue&quot;:0,&quot;origURL&quot;:&quot;https://www.codecogs.com/eqnedit.php?latex=%5Clambda%20%5Cin%20%5C%7B0%2C%200.25%2C%200.5%5C%7D#0&quot;,&quot;size&quot;:12.599999785423279,&quot;width&quot;:475.88976377952764,&quot;height&quot;:245.03149606299212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0275" y="3448774"/>
            <a:ext cx="1250950" cy="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2" title="{&quot;red&quot;:0,&quot;green&quot;:0,&quot;blue&quot;:0,&quot;origURL&quot;:&quot;https://www.codecogs.com/eqnedit.php?latex=i#0&quot;,&quot;size&quot;:12.599999785423279,&quot;width&quot;:475.88976377952764,&quot;height&quot;:245.03149606299212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03375" y="1834100"/>
            <a:ext cx="59038" cy="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72" title="{&quot;red&quot;:0,&quot;green&quot;:0,&quot;blue&quot;:0,&quot;origURL&quot;:&quot;https://www.codecogs.com/eqnedit.php?latex=%5Clambda%20%5Cgeq%200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1575" y="2269798"/>
            <a:ext cx="454850" cy="16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72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5050" y="28855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72" title="{&quot;red&quot;:0,&quot;green&quot;:0,&quot;blue&quot;:0,&quot;origURL&quot;:&quot;https://www.codecogs.com/eqnedit.php?latex=(%5Calpha%20%3A%3D%20c_%7B%5Ctext%7BMAX%7D%7D)#0&quot;,&quot;size&quot;:18,&quot;width&quot;:135,&quot;height&quot;:66.75590551181102}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99062" y="3627298"/>
            <a:ext cx="748975" cy="15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72" title="{&quot;red&quot;:0,&quot;green&quot;:0,&quot;blue&quot;:0,&quot;origURL&quot;:&quot;https://www.codecogs.com/eqnedit.php?latex=s_t%5Ei%20%3D%20w%5E%7Bi%7D%20c_t%5Ei#0&quot;,&quot;size&quot;:18,&quot;width&quot;:475.88976377952764,&quot;height&quot;:245.03149606299212}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1475" y="1525965"/>
            <a:ext cx="968550" cy="28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72" title="{&quot;red&quot;:0,&quot;green&quot;:0,&quot;blue&quot;:0,&quot;origURL&quot;:&quot;https://www.codecogs.com/eqnedit.php?latex=t#0&quot;,&quot;size&quot;:12.600000381469727,&quot;width&quot;:475.88976377952764,&quot;height&quot;:245.03149606299212}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64825" y="1591045"/>
            <a:ext cx="78000" cy="15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72" title="{&quot;red&quot;:0,&quot;green&quot;:0,&quot;blue&quot;:0,&quot;origURL&quot;:&quot;https://www.codecogs.com/eqnedit.php?latex=c_i%5Et%20%3D%20%5Cmin(-%5Cmax_%7Bv%20%5Cin%20%5Cmathcal%7BV%7D%7D%7Bp_%5Ctheta(x_i%5Et)%5E%7B(v)%7D%5Clog%20p_%7B%5Cmathcal%7BD%7D'%7D(v)%7D%2C%20c_%5Ctext%7BMAX%7D)#0&quot;,&quot;size&quot;:12.600000381469727,&quot;width&quot;:475.88976377952764,&quot;height&quot;:245.03149606299212}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02275" y="2206775"/>
            <a:ext cx="3208278" cy="2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72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7875" y="31757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72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0550" y="3660759"/>
            <a:ext cx="122900" cy="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72"/>
          <p:cNvSpPr/>
          <p:nvPr/>
        </p:nvSpPr>
        <p:spPr>
          <a:xfrm>
            <a:off x="315050" y="2801875"/>
            <a:ext cx="8660400" cy="215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2"/>
          <p:cNvSpPr/>
          <p:nvPr/>
        </p:nvSpPr>
        <p:spPr>
          <a:xfrm>
            <a:off x="6491700" y="1457000"/>
            <a:ext cx="2636100" cy="365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3"/>
          <p:cNvSpPr txBox="1"/>
          <p:nvPr>
            <p:ph type="title"/>
          </p:nvPr>
        </p:nvSpPr>
        <p:spPr>
          <a:xfrm>
            <a:off x="311700" y="445025"/>
            <a:ext cx="44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4: PC Samplers (Position-Aware Calibration)</a:t>
            </a:r>
            <a:endParaRPr/>
          </a:p>
        </p:txBody>
      </p:sp>
      <p:sp>
        <p:nvSpPr>
          <p:cNvPr id="977" name="Google Shape;977;p73"/>
          <p:cNvSpPr txBox="1"/>
          <p:nvPr>
            <p:ph idx="1" type="body"/>
          </p:nvPr>
        </p:nvSpPr>
        <p:spPr>
          <a:xfrm>
            <a:off x="311700" y="1457000"/>
            <a:ext cx="60438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Weight the confidence score as                      , for timestep    and (currently masked) index   .    </a:t>
            </a:r>
            <a:endParaRPr sz="14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Write                   and                                                                   for             and where             is the prob. of seeing token     in some large corpus    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Note that large     encourages autoregressive-like decoding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Small     encourages more flexible orderings for decoding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They hand-select one of                            depending on the task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imo this is a wasted opportunity to learn the     values in a more interesting way...</a:t>
            </a:r>
            <a:endParaRPr sz="1460">
              <a:solidFill>
                <a:schemeClr val="dk1"/>
              </a:solidFill>
            </a:endParaRPr>
          </a:p>
        </p:txBody>
      </p:sp>
      <p:pic>
        <p:nvPicPr>
          <p:cNvPr id="978" name="Google Shape;9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73" y="145450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500" y="1527750"/>
            <a:ext cx="2636100" cy="20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3" title="{&quot;red&quot;:0,&quot;green&quot;:0,&quot;blue&quot;:0,&quot;origURL&quot;:&quot;https://www.codecogs.com/eqnedit.php?latex=w%5Ei%20%3D%20e%5E%7B-%5Clambda%20i%7D#0&quot;,&quot;size&quot;:12.599999785423279,&quot;width&quot;:475.88976377952764,&quot;height&quot;:245.03149606299212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01" y="2232774"/>
            <a:ext cx="808080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73" title="{&quot;red&quot;:0,&quot;green&quot;:0,&quot;blue&quot;:0,&quot;origURL&quot;:&quot;https://www.codecogs.com/eqnedit.php?latex=p_%7B%5Cmathcal%7BD%7D'%7D(v)#0&quot;,&quot;size&quot;:12.599999785423279,&quot;width&quot;:475.88976377952764,&quot;height&quot;:245.03149606299212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875" y="2481750"/>
            <a:ext cx="555225" cy="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3" title="{&quot;red&quot;:0,&quot;green&quot;:0,&quot;blue&quot;:0,&quot;origURL&quot;:&quot;https://www.codecogs.com/eqnedit.php?latex=%5Cmathcal%7BD%7D'#0&quot;,&quot;size&quot;:12.599999785423279,&quot;width&quot;:475.88976377952764,&quot;height&quot;:245.03149606299212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25" y="2501600"/>
            <a:ext cx="221562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3" title="{&quot;red&quot;:0,&quot;green&quot;:0,&quot;blue&quot;:0,&quot;origURL&quot;:&quot;https://www.codecogs.com/eqnedit.php?latex=v#0&quot;,&quot;size&quot;:12.599999785423279,&quot;width&quot;:475.88976377952764,&quot;height&quot;:245.03149606299212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275" y="2528282"/>
            <a:ext cx="122900" cy="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3" title="{&quot;red&quot;:0,&quot;green&quot;:0,&quot;blue&quot;:0,&quot;origURL&quot;:&quot;https://www.codecogs.com/eqnedit.php?latex=%5Clambda%20%5Cin%20%5C%7B0%2C%200.25%2C%200.5%5C%7D#0&quot;,&quot;size&quot;:12.599999785423279,&quot;width&quot;:475.88976377952764,&quot;height&quot;:245.03149606299212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0275" y="3448774"/>
            <a:ext cx="1250950" cy="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3" title="{&quot;red&quot;:0,&quot;green&quot;:0,&quot;blue&quot;:0,&quot;origURL&quot;:&quot;https://www.codecogs.com/eqnedit.php?latex=i#0&quot;,&quot;size&quot;:12.599999785423279,&quot;width&quot;:475.88976377952764,&quot;height&quot;:245.03149606299212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03375" y="1834100"/>
            <a:ext cx="59038" cy="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3" title="{&quot;red&quot;:0,&quot;green&quot;:0,&quot;blue&quot;:0,&quot;origURL&quot;:&quot;https://www.codecogs.com/eqnedit.php?latex=%5Clambda%20%5Cgeq%200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1575" y="2269798"/>
            <a:ext cx="454850" cy="16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3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5050" y="28855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3" title="{&quot;red&quot;:0,&quot;green&quot;:0,&quot;blue&quot;:0,&quot;origURL&quot;:&quot;https://www.codecogs.com/eqnedit.php?latex=(%5Calpha%20%3A%3D%20c_%7B%5Ctext%7BMAX%7D%7D)#0&quot;,&quot;size&quot;:18,&quot;width&quot;:135,&quot;height&quot;:66.75590551181102}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99062" y="3627298"/>
            <a:ext cx="748975" cy="15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73" title="{&quot;red&quot;:0,&quot;green&quot;:0,&quot;blue&quot;:0,&quot;origURL&quot;:&quot;https://www.codecogs.com/eqnedit.php?latex=s_t%5Ei%20%3D%20w%5E%7Bi%7D%20c_t%5Ei#0&quot;,&quot;size&quot;:18,&quot;width&quot;:475.88976377952764,&quot;height&quot;:245.03149606299212}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1475" y="1525965"/>
            <a:ext cx="968550" cy="28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73" title="{&quot;red&quot;:0,&quot;green&quot;:0,&quot;blue&quot;:0,&quot;origURL&quot;:&quot;https://www.codecogs.com/eqnedit.php?latex=t#0&quot;,&quot;size&quot;:12.600000381469727,&quot;width&quot;:475.88976377952764,&quot;height&quot;:245.03149606299212}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64825" y="1591045"/>
            <a:ext cx="78000" cy="15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73" title="{&quot;red&quot;:0,&quot;green&quot;:0,&quot;blue&quot;:0,&quot;origURL&quot;:&quot;https://www.codecogs.com/eqnedit.php?latex=c_i%5Et%20%3D%20%5Cmin(-%5Cmax_%7Bv%20%5Cin%20%5Cmathcal%7BV%7D%7D%7Bp_%5Ctheta(x_i%5Et)%5E%7B(v)%7D%5Clog%20p_%7B%5Cmathcal%7BD%7D'%7D(v)%7D%2C%20c_%5Ctext%7BMAX%7D)#0&quot;,&quot;size&quot;:12.600000381469727,&quot;width&quot;:475.88976377952764,&quot;height&quot;:245.03149606299212}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02275" y="2206775"/>
            <a:ext cx="3208278" cy="2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3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7875" y="31757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73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0550" y="3660759"/>
            <a:ext cx="122900" cy="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73"/>
          <p:cNvSpPr/>
          <p:nvPr/>
        </p:nvSpPr>
        <p:spPr>
          <a:xfrm>
            <a:off x="315050" y="3399450"/>
            <a:ext cx="8660400" cy="156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3"/>
          <p:cNvSpPr/>
          <p:nvPr/>
        </p:nvSpPr>
        <p:spPr>
          <a:xfrm>
            <a:off x="6491700" y="1457000"/>
            <a:ext cx="2636100" cy="365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4"/>
          <p:cNvSpPr txBox="1"/>
          <p:nvPr>
            <p:ph type="title"/>
          </p:nvPr>
        </p:nvSpPr>
        <p:spPr>
          <a:xfrm>
            <a:off x="311700" y="445025"/>
            <a:ext cx="44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4: PC Samplers (Position-Aware Calibration)</a:t>
            </a:r>
            <a:endParaRPr/>
          </a:p>
        </p:txBody>
      </p:sp>
      <p:sp>
        <p:nvSpPr>
          <p:cNvPr id="1001" name="Google Shape;1001;p74"/>
          <p:cNvSpPr txBox="1"/>
          <p:nvPr>
            <p:ph idx="1" type="body"/>
          </p:nvPr>
        </p:nvSpPr>
        <p:spPr>
          <a:xfrm>
            <a:off x="311700" y="1457000"/>
            <a:ext cx="60438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Weight the confidence score as                      , for timestep    and (currently masked) index   .    </a:t>
            </a:r>
            <a:endParaRPr sz="14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Write                   and                                                                   for             and where             is the prob. of seeing token     in some large corpus    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Note that large     encourages autoregressive-like decoding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Small     encourages more flexible orderings for decoding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They hand-select some                  depending on the task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imo this is a wasted opportunity to learn the     values in a more interesting way...</a:t>
            </a:r>
            <a:endParaRPr sz="1460">
              <a:solidFill>
                <a:schemeClr val="dk1"/>
              </a:solidFill>
            </a:endParaRPr>
          </a:p>
        </p:txBody>
      </p:sp>
      <p:pic>
        <p:nvPicPr>
          <p:cNvPr id="1002" name="Google Shape;100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73" y="145450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500" y="1527750"/>
            <a:ext cx="2636100" cy="20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74" title="{&quot;red&quot;:0,&quot;green&quot;:0,&quot;blue&quot;:0,&quot;origURL&quot;:&quot;https://www.codecogs.com/eqnedit.php?latex=w%5Ei%20%3D%20e%5E%7B-%5Clambda%20i%7D#0&quot;,&quot;size&quot;:12.599999785423279,&quot;width&quot;:475.88976377952764,&quot;height&quot;:245.03149606299212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01" y="2232774"/>
            <a:ext cx="808080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74" title="{&quot;red&quot;:0,&quot;green&quot;:0,&quot;blue&quot;:0,&quot;origURL&quot;:&quot;https://www.codecogs.com/eqnedit.php?latex=p_%7B%5Cmathcal%7BD%7D'%7D(v)#0&quot;,&quot;size&quot;:12.599999785423279,&quot;width&quot;:475.88976377952764,&quot;height&quot;:245.03149606299212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875" y="2481750"/>
            <a:ext cx="555225" cy="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74" title="{&quot;red&quot;:0,&quot;green&quot;:0,&quot;blue&quot;:0,&quot;origURL&quot;:&quot;https://www.codecogs.com/eqnedit.php?latex=%5Cmathcal%7BD%7D'#0&quot;,&quot;size&quot;:12.599999785423279,&quot;width&quot;:475.88976377952764,&quot;height&quot;:245.03149606299212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25" y="2501600"/>
            <a:ext cx="221562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4" title="{&quot;red&quot;:0,&quot;green&quot;:0,&quot;blue&quot;:0,&quot;origURL&quot;:&quot;https://www.codecogs.com/eqnedit.php?latex=v#0&quot;,&quot;size&quot;:12.599999785423279,&quot;width&quot;:475.88976377952764,&quot;height&quot;:245.03149606299212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275" y="2528282"/>
            <a:ext cx="122900" cy="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4" title="{&quot;red&quot;:0,&quot;green&quot;:0,&quot;blue&quot;:0,&quot;origURL&quot;:&quot;https://www.codecogs.com/eqnedit.php?latex=i#0&quot;,&quot;size&quot;:12.599999785423279,&quot;width&quot;:475.88976377952764,&quot;height&quot;:245.03149606299212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3375" y="1834100"/>
            <a:ext cx="59038" cy="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4" title="{&quot;red&quot;:0,&quot;green&quot;:0,&quot;blue&quot;:0,&quot;origURL&quot;:&quot;https://www.codecogs.com/eqnedit.php?latex=%5Clambda%20%5Cgeq%200#0&quot;,&quot;size&quot;:12.599999785423279,&quot;width&quot;:475.88976377952764,&quot;height&quot;:245.03149606299212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1575" y="2269798"/>
            <a:ext cx="454850" cy="16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4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35050" y="28855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4" title="{&quot;red&quot;:0,&quot;green&quot;:0,&quot;blue&quot;:0,&quot;origURL&quot;:&quot;https://www.codecogs.com/eqnedit.php?latex=(%5Calpha%20%3A%3D%20c_%7B%5Ctext%7BMAX%7D%7D)#0&quot;,&quot;size&quot;:18,&quot;width&quot;:135,&quot;height&quot;:66.7559055118110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99062" y="3627298"/>
            <a:ext cx="748975" cy="15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4" title="{&quot;red&quot;:0,&quot;green&quot;:0,&quot;blue&quot;:0,&quot;origURL&quot;:&quot;https://www.codecogs.com/eqnedit.php?latex=s_t%5Ei%20%3D%20w%5E%7Bi%7D%20c_t%5Ei#0&quot;,&quot;size&quot;:18,&quot;width&quot;:475.88976377952764,&quot;height&quot;:245.03149606299212}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01475" y="1525965"/>
            <a:ext cx="968550" cy="28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4" title="{&quot;red&quot;:0,&quot;green&quot;:0,&quot;blue&quot;:0,&quot;origURL&quot;:&quot;https://www.codecogs.com/eqnedit.php?latex=t#0&quot;,&quot;size&quot;:12.600000381469727,&quot;width&quot;:475.88976377952764,&quot;height&quot;:245.03149606299212}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64825" y="1591045"/>
            <a:ext cx="78000" cy="15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4" title="{&quot;red&quot;:0,&quot;green&quot;:0,&quot;blue&quot;:0,&quot;origURL&quot;:&quot;https://www.codecogs.com/eqnedit.php?latex=c_i%5Et%20%3D%20%5Cmin(-%5Cmax_%7Bv%20%5Cin%20%5Cmathcal%7BV%7D%7D%7Bp_%5Ctheta(x_i%5Et)%5E%7B(v)%7D%5Clog%20p_%7B%5Cmathcal%7BD%7D'%7D(v)%7D%2C%20c_%5Ctext%7BMAX%7D)#0&quot;,&quot;size&quot;:12.600000381469727,&quot;width&quot;:475.88976377952764,&quot;height&quot;:245.03149606299212}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02275" y="2206775"/>
            <a:ext cx="3208278" cy="2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74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7875" y="31757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74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10550" y="3660759"/>
            <a:ext cx="122900" cy="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4"/>
          <p:cNvSpPr/>
          <p:nvPr/>
        </p:nvSpPr>
        <p:spPr>
          <a:xfrm>
            <a:off x="315050" y="3660750"/>
            <a:ext cx="6147300" cy="129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8" name="Google Shape;1018;p74" title="{&quot;red&quot;:0,&quot;green&quot;:0,&quot;blue&quot;:0,&quot;origURL&quot;:&quot;https://www.codecogs.com/eqnedit.php?latex=%5Clambda%20%5Cin%20%5B0%2C1%5D#0&quot;,&quot;size&quot;:12.600000381469727,&quot;width&quot;:475.8897637795276,&quot;height&quot;:245.03149606299212}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8150" y="3418085"/>
            <a:ext cx="748975" cy="20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5"/>
          <p:cNvSpPr txBox="1"/>
          <p:nvPr>
            <p:ph type="title"/>
          </p:nvPr>
        </p:nvSpPr>
        <p:spPr>
          <a:xfrm>
            <a:off x="311700" y="445025"/>
            <a:ext cx="44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4: PC Samplers (Position-Aware Calibration)</a:t>
            </a:r>
            <a:endParaRPr/>
          </a:p>
        </p:txBody>
      </p:sp>
      <p:sp>
        <p:nvSpPr>
          <p:cNvPr id="1024" name="Google Shape;1024;p75"/>
          <p:cNvSpPr txBox="1"/>
          <p:nvPr>
            <p:ph idx="1" type="body"/>
          </p:nvPr>
        </p:nvSpPr>
        <p:spPr>
          <a:xfrm>
            <a:off x="311700" y="1457000"/>
            <a:ext cx="60438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Weight the confidence score as                      , for timestep    and (currently masked) index   .    </a:t>
            </a:r>
            <a:endParaRPr sz="14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60">
                <a:solidFill>
                  <a:schemeClr val="dk1"/>
                </a:solidFill>
              </a:rPr>
              <a:t>Write                   and                                                                   for             and where             is the prob. of seeing token     in some large corpus    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Note that large     encourages autoregressive-like decoding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Small     encourages more flexible orderings for decoding 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They hand-select some                  depending on the task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●"/>
            </a:pPr>
            <a:r>
              <a:rPr lang="en" sz="1460">
                <a:solidFill>
                  <a:schemeClr val="dk1"/>
                </a:solidFill>
              </a:rPr>
              <a:t>imo this is a wasted opportunity to learn the     values in a more interesting way...</a:t>
            </a:r>
            <a:endParaRPr sz="1460">
              <a:solidFill>
                <a:schemeClr val="dk1"/>
              </a:solidFill>
            </a:endParaRPr>
          </a:p>
        </p:txBody>
      </p:sp>
      <p:pic>
        <p:nvPicPr>
          <p:cNvPr id="1025" name="Google Shape;10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73" y="145450"/>
            <a:ext cx="4051318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500" y="1527750"/>
            <a:ext cx="2636100" cy="20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75" title="{&quot;red&quot;:0,&quot;green&quot;:0,&quot;blue&quot;:0,&quot;origURL&quot;:&quot;https://www.codecogs.com/eqnedit.php?latex=w%5Ei%20%3D%20e%5E%7B-%5Clambda%20i%7D#0&quot;,&quot;size&quot;:12.599999785423279,&quot;width&quot;:475.88976377952764,&quot;height&quot;:245.03149606299212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01" y="2232774"/>
            <a:ext cx="808080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75" title="{&quot;red&quot;:0,&quot;green&quot;:0,&quot;blue&quot;:0,&quot;origURL&quot;:&quot;https://www.codecogs.com/eqnedit.php?latex=p_%7B%5Cmathcal%7BD%7D'%7D(v)#0&quot;,&quot;size&quot;:12.599999785423279,&quot;width&quot;:475.88976377952764,&quot;height&quot;:245.03149606299212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875" y="2481750"/>
            <a:ext cx="555225" cy="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75" title="{&quot;red&quot;:0,&quot;green&quot;:0,&quot;blue&quot;:0,&quot;origURL&quot;:&quot;https://www.codecogs.com/eqnedit.php?latex=%5Cmathcal%7BD%7D'#0&quot;,&quot;size&quot;:12.599999785423279,&quot;width&quot;:475.88976377952764,&quot;height&quot;:245.03149606299212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325" y="2501600"/>
            <a:ext cx="221562" cy="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75" title="{&quot;red&quot;:0,&quot;green&quot;:0,&quot;blue&quot;:0,&quot;origURL&quot;:&quot;https://www.codecogs.com/eqnedit.php?latex=v#0&quot;,&quot;size&quot;:12.599999785423279,&quot;width&quot;:475.88976377952764,&quot;height&quot;:245.03149606299212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275" y="2528282"/>
            <a:ext cx="122900" cy="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75" title="{&quot;red&quot;:0,&quot;green&quot;:0,&quot;blue&quot;:0,&quot;origURL&quot;:&quot;https://www.codecogs.com/eqnedit.php?latex=i#0&quot;,&quot;size&quot;:12.599999785423279,&quot;width&quot;:475.88976377952764,&quot;height&quot;:245.03149606299212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3375" y="1834100"/>
            <a:ext cx="59038" cy="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75" title="{&quot;red&quot;:0,&quot;green&quot;:0,&quot;blue&quot;:0,&quot;origURL&quot;:&quot;https://www.codecogs.com/eqnedit.php?latex=%5Clambda%20%5Cgeq%200#0&quot;,&quot;size&quot;:12.599999785423279,&quot;width&quot;:475.88976377952764,&quot;height&quot;:245.03149606299212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1575" y="2269798"/>
            <a:ext cx="454850" cy="16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75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35050" y="28855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75" title="{&quot;red&quot;:0,&quot;green&quot;:0,&quot;blue&quot;:0,&quot;origURL&quot;:&quot;https://www.codecogs.com/eqnedit.php?latex=(%5Calpha%20%3A%3D%20c_%7B%5Ctext%7BMAX%7D%7D)#0&quot;,&quot;size&quot;:18,&quot;width&quot;:135,&quot;height&quot;:66.75590551181102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99062" y="3627298"/>
            <a:ext cx="748975" cy="15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75" title="{&quot;red&quot;:0,&quot;green&quot;:0,&quot;blue&quot;:0,&quot;origURL&quot;:&quot;https://www.codecogs.com/eqnedit.php?latex=s_t%5Ei%20%3D%20w%5E%7Bi%7D%20c_t%5Ei#0&quot;,&quot;size&quot;:18,&quot;width&quot;:475.88976377952764,&quot;height&quot;:245.03149606299212}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01475" y="1525965"/>
            <a:ext cx="968550" cy="28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75" title="{&quot;red&quot;:0,&quot;green&quot;:0,&quot;blue&quot;:0,&quot;origURL&quot;:&quot;https://www.codecogs.com/eqnedit.php?latex=t#0&quot;,&quot;size&quot;:12.600000381469727,&quot;width&quot;:475.88976377952764,&quot;height&quot;:245.03149606299212}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64825" y="1591045"/>
            <a:ext cx="78000" cy="15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5" title="{&quot;red&quot;:0,&quot;green&quot;:0,&quot;blue&quot;:0,&quot;origURL&quot;:&quot;https://www.codecogs.com/eqnedit.php?latex=c_i%5Et%20%3D%20%5Cmin(-%5Cmax_%7Bv%20%5Cin%20%5Cmathcal%7BV%7D%7D%7Bp_%5Ctheta(x_i%5Et)%5E%7B(v)%7D%5Clog%20p_%7B%5Cmathcal%7BD%7D'%7D(v)%7D%2C%20c_%5Ctext%7BMAX%7D)#0&quot;,&quot;size&quot;:12.600000381469727,&quot;width&quot;:475.88976377952764,&quot;height&quot;:245.03149606299212}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02275" y="2206775"/>
            <a:ext cx="3208278" cy="2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75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7875" y="3175784"/>
            <a:ext cx="122900" cy="1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75" title="{&quot;red&quot;:0,&quot;green&quot;:0,&quot;blue&quot;:0,&quot;origURL&quot;:&quot;https://www.codecogs.com/eqnedit.php?latex=%5Clambda#0&quot;,&quot;size&quot;:12.599999785423279,&quot;width&quot;:475.88976377952764,&quot;height&quot;:245.03149606299212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10550" y="3660759"/>
            <a:ext cx="122900" cy="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75"/>
          <p:cNvSpPr/>
          <p:nvPr/>
        </p:nvSpPr>
        <p:spPr>
          <a:xfrm>
            <a:off x="315050" y="4204150"/>
            <a:ext cx="8660400" cy="75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1" name="Google Shape;1041;p75" title="{&quot;red&quot;:0,&quot;green&quot;:0,&quot;blue&quot;:0,&quot;origURL&quot;:&quot;https://www.codecogs.com/eqnedit.php?latex=%5Clambda%20%5Cin%20%5B0%2C1%5D#0&quot;,&quot;size&quot;:12.600000381469727,&quot;width&quot;:475.8897637795276,&quot;height&quot;:245.03149606299212}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8150" y="3418085"/>
            <a:ext cx="748975" cy="20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4.1: GenMD4</a:t>
            </a:r>
            <a:endParaRPr/>
          </a:p>
        </p:txBody>
      </p:sp>
      <p:sp>
        <p:nvSpPr>
          <p:cNvPr id="1047" name="Google Shape;1047;p76"/>
          <p:cNvSpPr txBox="1"/>
          <p:nvPr>
            <p:ph idx="1" type="body"/>
          </p:nvPr>
        </p:nvSpPr>
        <p:spPr>
          <a:xfrm>
            <a:off x="311700" y="1152475"/>
            <a:ext cx="43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each token position   , use a denoising schedule/probability         where we learn      per index via gradient descent.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Difficult to optimise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 reinforce leave-one-out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“Easily overfits”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Doesn’t seem like a feasible solution long-term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8" name="Google Shape;104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80" y="1565200"/>
            <a:ext cx="4248600" cy="2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76" title="{&quot;red&quot;:0,&quot;green&quot;:0,&quot;blue&quot;:0,&quot;origURL&quot;:&quot;https://www.codecogs.com/eqnedit.php?latex=i#0&quot;,&quot;size&quot;:18,&quot;width&quot;:339.8976377952756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650" y="12872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76" title="{&quot;red&quot;:0,&quot;green&quot;:0,&quot;blue&quot;:0,&quot;origURL&quot;:&quot;https://www.codecogs.com/eqnedit.php?latex=%5Calpha_%7Bt%2Ci%7D%20%3D%201%20-%20t%5E%7Bw_i%7D#0&quot;,&quot;size&quot;:18,&quot;width&quot;:339.8976377952756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075" y="1511900"/>
            <a:ext cx="1387031" cy="25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76" title="{&quot;red&quot;:0,&quot;green&quot;:0,&quot;blue&quot;:0,&quot;origURL&quot;:&quot;https://www.codecogs.com/eqnedit.php?latex=w_i#0&quot;,&quot;size&quot;:18,&quot;width&quot;:339.8976377952756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6275" y="1862350"/>
            <a:ext cx="228028" cy="15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76"/>
          <p:cNvSpPr/>
          <p:nvPr/>
        </p:nvSpPr>
        <p:spPr>
          <a:xfrm>
            <a:off x="315050" y="2685075"/>
            <a:ext cx="3765900" cy="227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4.1: GenMD4</a:t>
            </a:r>
            <a:endParaRPr/>
          </a:p>
        </p:txBody>
      </p:sp>
      <p:sp>
        <p:nvSpPr>
          <p:cNvPr id="1059" name="Google Shape;1059;p77"/>
          <p:cNvSpPr txBox="1"/>
          <p:nvPr>
            <p:ph idx="1" type="body"/>
          </p:nvPr>
        </p:nvSpPr>
        <p:spPr>
          <a:xfrm>
            <a:off x="311700" y="1152475"/>
            <a:ext cx="43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each token position   , use a denoising schedule/probability         where we learn      per index via gradient descent.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Difficult to optimise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 reinforce leave-one-out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“Easily overfits”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Doesn’t seem like a feasible solution long-term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60" name="Google Shape;106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80" y="1565200"/>
            <a:ext cx="4248600" cy="2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77" title="{&quot;red&quot;:0,&quot;green&quot;:0,&quot;blue&quot;:0,&quot;origURL&quot;:&quot;https://www.codecogs.com/eqnedit.php?latex=i#0&quot;,&quot;size&quot;:18,&quot;width&quot;:339.8976377952756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650" y="12872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77" title="{&quot;red&quot;:0,&quot;green&quot;:0,&quot;blue&quot;:0,&quot;origURL&quot;:&quot;https://www.codecogs.com/eqnedit.php?latex=%5Calpha_%7Bt%2Ci%7D%20%3D%201%20-%20t%5E%7Bw_i%7D#0&quot;,&quot;size&quot;:18,&quot;width&quot;:339.8976377952756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075" y="1511900"/>
            <a:ext cx="1387031" cy="25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77" title="{&quot;red&quot;:0,&quot;green&quot;:0,&quot;blue&quot;:0,&quot;origURL&quot;:&quot;https://www.codecogs.com/eqnedit.php?latex=w_i#0&quot;,&quot;size&quot;:18,&quot;width&quot;:339.8976377952756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6275" y="1862350"/>
            <a:ext cx="228028" cy="15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7"/>
          <p:cNvSpPr/>
          <p:nvPr/>
        </p:nvSpPr>
        <p:spPr>
          <a:xfrm>
            <a:off x="315050" y="3333750"/>
            <a:ext cx="3765900" cy="162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4.1: GenMD4</a:t>
            </a:r>
            <a:endParaRPr/>
          </a:p>
        </p:txBody>
      </p:sp>
      <p:sp>
        <p:nvSpPr>
          <p:cNvPr id="1071" name="Google Shape;1071;p78"/>
          <p:cNvSpPr txBox="1"/>
          <p:nvPr>
            <p:ph idx="1" type="body"/>
          </p:nvPr>
        </p:nvSpPr>
        <p:spPr>
          <a:xfrm>
            <a:off x="311700" y="1152475"/>
            <a:ext cx="43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each token position   , use a denoising schedule/probability         where we learn      per index via gradient descent.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Difficult to optimise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 reinforce leave-one-out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“Easily overfits”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Doesn’t seem like a feasible solution long-term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2" name="Google Shape;107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80" y="1565200"/>
            <a:ext cx="4248600" cy="2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78" title="{&quot;red&quot;:0,&quot;green&quot;:0,&quot;blue&quot;:0,&quot;origURL&quot;:&quot;https://www.codecogs.com/eqnedit.php?latex=i#0&quot;,&quot;size&quot;:18,&quot;width&quot;:339.8976377952756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650" y="12872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78" title="{&quot;red&quot;:0,&quot;green&quot;:0,&quot;blue&quot;:0,&quot;origURL&quot;:&quot;https://www.codecogs.com/eqnedit.php?latex=%5Calpha_%7Bt%2Ci%7D%20%3D%201%20-%20t%5E%7Bw_i%7D#0&quot;,&quot;size&quot;:18,&quot;width&quot;:339.8976377952756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075" y="1511900"/>
            <a:ext cx="1387031" cy="25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78" title="{&quot;red&quot;:0,&quot;green&quot;:0,&quot;blue&quot;:0,&quot;origURL&quot;:&quot;https://www.codecogs.com/eqnedit.php?latex=w_i#0&quot;,&quot;size&quot;:18,&quot;width&quot;:339.8976377952756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6275" y="1862350"/>
            <a:ext cx="228028" cy="15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78"/>
          <p:cNvSpPr/>
          <p:nvPr/>
        </p:nvSpPr>
        <p:spPr>
          <a:xfrm>
            <a:off x="315050" y="3588300"/>
            <a:ext cx="3765900" cy="13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4.1: GenMD4</a:t>
            </a:r>
            <a:endParaRPr/>
          </a:p>
        </p:txBody>
      </p:sp>
      <p:sp>
        <p:nvSpPr>
          <p:cNvPr id="1083" name="Google Shape;1083;p79"/>
          <p:cNvSpPr txBox="1"/>
          <p:nvPr>
            <p:ph idx="1" type="body"/>
          </p:nvPr>
        </p:nvSpPr>
        <p:spPr>
          <a:xfrm>
            <a:off x="311700" y="1152475"/>
            <a:ext cx="43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each token position   , use a denoising schedule/probability         where we learn      per index via gradient descent.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Difficult to optimise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 reinforce leave-one-out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“Easily overfits”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Doesn’t seem like a feasible solution long-term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4" name="Google Shape;108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00" y="46825"/>
            <a:ext cx="3316375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80" y="1565200"/>
            <a:ext cx="4248600" cy="2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79" title="{&quot;red&quot;:0,&quot;green&quot;:0,&quot;blue&quot;:0,&quot;origURL&quot;:&quot;https://www.codecogs.com/eqnedit.php?latex=i#0&quot;,&quot;size&quot;:18,&quot;width&quot;:339.8976377952756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650" y="1287250"/>
            <a:ext cx="6686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79" title="{&quot;red&quot;:0,&quot;green&quot;:0,&quot;blue&quot;:0,&quot;origURL&quot;:&quot;https://www.codecogs.com/eqnedit.php?latex=%5Calpha_%7Bt%2Ci%7D%20%3D%201%20-%20t%5E%7Bw_i%7D#0&quot;,&quot;size&quot;:18,&quot;width&quot;:339.8976377952756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6075" y="1511900"/>
            <a:ext cx="1387031" cy="25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79" title="{&quot;red&quot;:0,&quot;green&quot;:0,&quot;blue&quot;:0,&quot;origURL&quot;:&quot;https://www.codecogs.com/eqnedit.php?latex=w_i#0&quot;,&quot;size&quot;:18,&quot;width&quot;:339.8976377952756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6275" y="1862350"/>
            <a:ext cx="228028" cy="15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4.2: Hyperschedules</a:t>
            </a:r>
            <a:endParaRPr/>
          </a:p>
        </p:txBody>
      </p:sp>
      <p:sp>
        <p:nvSpPr>
          <p:cNvPr id="1094" name="Google Shape;109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Unifying autoregression and diffusion: basically just set (by hand) some patterns for                 depending on the token index to encourage decoding to behave more or less autoregressively (depending on the task).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5" name="Google Shape;10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92275"/>
            <a:ext cx="4916649" cy="26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650" y="63150"/>
            <a:ext cx="4369370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950" y="2625126"/>
            <a:ext cx="3787074" cy="18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80" title="{&quot;red&quot;:0,&quot;green&quot;:0,&quot;blue&quot;:0,&quot;origURL&quot;:&quot;https://www.codecogs.com/eqnedit.php?latex=%5Calpha_t%20%3D%3A%20%5Ctau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925" y="1633550"/>
            <a:ext cx="865450" cy="1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80"/>
          <p:cNvSpPr/>
          <p:nvPr/>
        </p:nvSpPr>
        <p:spPr>
          <a:xfrm>
            <a:off x="315050" y="2208825"/>
            <a:ext cx="8775900" cy="27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4.2: Hyperschedules</a:t>
            </a:r>
            <a:endParaRPr/>
          </a:p>
        </p:txBody>
      </p:sp>
      <p:sp>
        <p:nvSpPr>
          <p:cNvPr id="1105" name="Google Shape;1105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Unifying autoregression and diffusion: basically just set (by hand) some patterns for                 depending on the token index to encourage decoding to behave more or less autoregressively (depending on the task).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6" name="Google Shape;110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92275"/>
            <a:ext cx="4916649" cy="26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650" y="63150"/>
            <a:ext cx="4369370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950" y="2625126"/>
            <a:ext cx="3787074" cy="18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81" title="{&quot;red&quot;:0,&quot;green&quot;:0,&quot;blue&quot;:0,&quot;origURL&quot;:&quot;https://www.codecogs.com/eqnedit.php?latex=%5Calpha_t%20%3D%3A%20%5Ctau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925" y="1633550"/>
            <a:ext cx="865450" cy="1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81"/>
          <p:cNvSpPr/>
          <p:nvPr/>
        </p:nvSpPr>
        <p:spPr>
          <a:xfrm>
            <a:off x="5228350" y="2208825"/>
            <a:ext cx="3862800" cy="27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311700" y="931950"/>
            <a:ext cx="8520600" cy="4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Autoregressive models (ARMs) are the current standard for LLMS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But other paradigms, e.g. diffusion, should (theoretically) be able to work just as well at generative modelling: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425" y="1585149"/>
            <a:ext cx="3983150" cy="10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62" y="3822425"/>
            <a:ext cx="5034526" cy="7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315050" y="2701475"/>
            <a:ext cx="8660400" cy="22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4.2: Hyperschedules</a:t>
            </a:r>
            <a:endParaRPr/>
          </a:p>
        </p:txBody>
      </p:sp>
      <p:sp>
        <p:nvSpPr>
          <p:cNvPr id="1116" name="Google Shape;1116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Unifying autoregression and diffusion: basically just set (by hand) some patterns for                 depending on the token index to encourage decoding to behave more or less autoregressively (depending on the task).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7" name="Google Shape;111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92275"/>
            <a:ext cx="4916649" cy="26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650" y="63150"/>
            <a:ext cx="4369370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950" y="2625126"/>
            <a:ext cx="3787074" cy="18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82" title="{&quot;red&quot;:0,&quot;green&quot;:0,&quot;blue&quot;:0,&quot;origURL&quot;:&quot;https://www.codecogs.com/eqnedit.php?latex=%5Calpha_t%20%3D%3A%20%5Ctau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925" y="1633550"/>
            <a:ext cx="865450" cy="1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3"/>
          <p:cNvSpPr txBox="1"/>
          <p:nvPr>
            <p:ph type="title"/>
          </p:nvPr>
        </p:nvSpPr>
        <p:spPr>
          <a:xfrm>
            <a:off x="311700" y="445025"/>
            <a:ext cx="497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5: Entropy Bound Samplers</a:t>
            </a:r>
            <a:endParaRPr/>
          </a:p>
        </p:txBody>
      </p:sp>
      <p:sp>
        <p:nvSpPr>
          <p:cNvPr id="1126" name="Google Shape;1126;p83"/>
          <p:cNvSpPr txBox="1"/>
          <p:nvPr>
            <p:ph idx="1" type="body"/>
          </p:nvPr>
        </p:nvSpPr>
        <p:spPr>
          <a:xfrm>
            <a:off x="311700" y="1422525"/>
            <a:ext cx="56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U</a:t>
            </a:r>
            <a:r>
              <a:rPr lang="en" sz="1530">
                <a:solidFill>
                  <a:schemeClr val="dk1"/>
                </a:solidFill>
              </a:rPr>
              <a:t>nmask the largest subset of token indices                such that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 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for some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will unmask one token at a time (with the lowest entropy prediction distribution)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  will unmask all tokens in one go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They experiment with                     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pic>
        <p:nvPicPr>
          <p:cNvPr id="1127" name="Google Shape;112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74" y="100675"/>
            <a:ext cx="3807201" cy="7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948" y="923525"/>
            <a:ext cx="2558928" cy="2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83"/>
          <p:cNvPicPr preferRelativeResize="0"/>
          <p:nvPr/>
        </p:nvPicPr>
        <p:blipFill rotWithShape="1">
          <a:blip r:embed="rId5">
            <a:alphaModFix/>
          </a:blip>
          <a:srcRect b="0" l="0" r="49482" t="52577"/>
          <a:stretch/>
        </p:blipFill>
        <p:spPr>
          <a:xfrm>
            <a:off x="5972475" y="3685301"/>
            <a:ext cx="2769549" cy="13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83" title="{&quot;red&quot;:0,&quot;green&quot;:0,&quot;blue&quot;:0,&quot;origURL&quot;:&quot;https://www.codecogs.com/eqnedit.php?latex=%5Cgamma%20%3D%200#0&quot;,&quot;size&quot;:15.300000429153442,&quot;width&quot;:448.20472440944883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800" y="3120850"/>
            <a:ext cx="504234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83" title="{&quot;red&quot;:0,&quot;green&quot;:0,&quot;blue&quot;:0,&quot;origURL&quot;:&quot;https://www.codecogs.com/eqnedit.php?latex=%5Cgamma%20%3D%20%5Cinfty#0&quot;,&quot;size&quot;:15.300000429153442,&quot;width&quot;:448.20472440944883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800" y="3685300"/>
            <a:ext cx="612076" cy="1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83" title="{&quot;red&quot;:0,&quot;green&quot;:0,&quot;blue&quot;:0,&quot;origURL&quot;:&quot;https://www.codecogs.com/eqnedit.php?latex=%5Cgamma%20%5Cin%20%5C%7B0.1%2C0.01%2C0.001%5C%7D#0&quot;,&quot;size&quot;:15.300000429153442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7750" y="3884650"/>
            <a:ext cx="1672348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83" title="{&quot;red&quot;:0,&quot;green&quot;:0,&quot;blue&quot;:0,&quot;origURL&quot;:&quot;https://www.codecogs.com/eqnedit.php?latex=%5Cgamma%20%5Cgeq%200#0&quot;,&quot;size&quot;:15.300000190734863,&quot;width&quot;:448.20472440944883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7225" y="2321100"/>
            <a:ext cx="507149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83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8738" y="1559623"/>
            <a:ext cx="587972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83" title="{&quot;red&quot;:0,&quot;green&quot;:0,&quot;blue&quot;:0,&quot;origURL&quot;:&quot;https://www.codecogs.com/eqnedit.php?latex=%5Csum_%7Bi%20%5Cin%20r%7D%20H(p_%5Ctheta(x_i%5Et))%20-%20%5Cmax_%7Bi%20%5Cin%20%5BN%5D%7D%20H(p_%5Ctheta(x_i%5Et))%20%5Cleq%20%5Cgamma#0&quot;,&quot;size&quot;:15.300000190734863,&quot;width&quot;:448.20472440944883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07275" y="1835225"/>
            <a:ext cx="3366350" cy="4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83"/>
          <p:cNvSpPr/>
          <p:nvPr/>
        </p:nvSpPr>
        <p:spPr>
          <a:xfrm>
            <a:off x="315050" y="2676850"/>
            <a:ext cx="8660400" cy="228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83"/>
          <p:cNvSpPr/>
          <p:nvPr/>
        </p:nvSpPr>
        <p:spPr>
          <a:xfrm>
            <a:off x="6322625" y="923525"/>
            <a:ext cx="2805300" cy="418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4"/>
          <p:cNvSpPr txBox="1"/>
          <p:nvPr>
            <p:ph type="title"/>
          </p:nvPr>
        </p:nvSpPr>
        <p:spPr>
          <a:xfrm>
            <a:off x="311700" y="445025"/>
            <a:ext cx="497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5: Entropy Bound Samplers</a:t>
            </a:r>
            <a:endParaRPr/>
          </a:p>
        </p:txBody>
      </p:sp>
      <p:sp>
        <p:nvSpPr>
          <p:cNvPr id="1143" name="Google Shape;1143;p84"/>
          <p:cNvSpPr txBox="1"/>
          <p:nvPr>
            <p:ph idx="1" type="body"/>
          </p:nvPr>
        </p:nvSpPr>
        <p:spPr>
          <a:xfrm>
            <a:off x="311700" y="1422525"/>
            <a:ext cx="56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Unmask the largest subset of token indices                such that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 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for some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will unmask one token at a time (with the lowest entropy prediction distribution)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  will unmask all tokens in one go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They experiment with                     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pic>
        <p:nvPicPr>
          <p:cNvPr id="1144" name="Google Shape;114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74" y="100675"/>
            <a:ext cx="3807201" cy="7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948" y="923525"/>
            <a:ext cx="2558928" cy="2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84"/>
          <p:cNvPicPr preferRelativeResize="0"/>
          <p:nvPr/>
        </p:nvPicPr>
        <p:blipFill rotWithShape="1">
          <a:blip r:embed="rId5">
            <a:alphaModFix/>
          </a:blip>
          <a:srcRect b="0" l="0" r="49482" t="52577"/>
          <a:stretch/>
        </p:blipFill>
        <p:spPr>
          <a:xfrm>
            <a:off x="5972475" y="3685301"/>
            <a:ext cx="2769549" cy="13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84" title="{&quot;red&quot;:0,&quot;green&quot;:0,&quot;blue&quot;:0,&quot;origURL&quot;:&quot;https://www.codecogs.com/eqnedit.php?latex=%5Cgamma%20%3D%200#0&quot;,&quot;size&quot;:15.300000429153442,&quot;width&quot;:448.20472440944883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800" y="3120850"/>
            <a:ext cx="504234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84" title="{&quot;red&quot;:0,&quot;green&quot;:0,&quot;blue&quot;:0,&quot;origURL&quot;:&quot;https://www.codecogs.com/eqnedit.php?latex=%5Cgamma%20%3D%20%5Cinfty#0&quot;,&quot;size&quot;:15.300000429153442,&quot;width&quot;:448.20472440944883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800" y="3685300"/>
            <a:ext cx="612076" cy="1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84" title="{&quot;red&quot;:0,&quot;green&quot;:0,&quot;blue&quot;:0,&quot;origURL&quot;:&quot;https://www.codecogs.com/eqnedit.php?latex=%5Cgamma%20%5Cin%20%5C%7B0.1%2C0.01%2C0.001%5C%7D#0&quot;,&quot;size&quot;:15.300000429153442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7750" y="3884650"/>
            <a:ext cx="1672348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84" title="{&quot;red&quot;:0,&quot;green&quot;:0,&quot;blue&quot;:0,&quot;origURL&quot;:&quot;https://www.codecogs.com/eqnedit.php?latex=%5Cgamma%20%5Cgeq%200#0&quot;,&quot;size&quot;:15.300000190734863,&quot;width&quot;:448.20472440944883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7225" y="2321100"/>
            <a:ext cx="507149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84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8738" y="1559623"/>
            <a:ext cx="587972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84" title="{&quot;red&quot;:0,&quot;green&quot;:0,&quot;blue&quot;:0,&quot;origURL&quot;:&quot;https://www.codecogs.com/eqnedit.php?latex=%5Csum_%7Bi%20%5Cin%20r%7D%20H(p_%5Ctheta(x_i%5Et))%20-%20%5Cmax_%7Bi%20%5Cin%20%5BN%5D%7D%20H(p_%5Ctheta(x_i%5Et))%20%5Cleq%20%5Cgamma#0&quot;,&quot;size&quot;:15.300000190734863,&quot;width&quot;:448.20472440944883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07275" y="1835225"/>
            <a:ext cx="3366350" cy="4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84"/>
          <p:cNvSpPr/>
          <p:nvPr/>
        </p:nvSpPr>
        <p:spPr>
          <a:xfrm>
            <a:off x="315050" y="3828125"/>
            <a:ext cx="8660400" cy="113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84"/>
          <p:cNvSpPr/>
          <p:nvPr/>
        </p:nvSpPr>
        <p:spPr>
          <a:xfrm>
            <a:off x="6141975" y="923525"/>
            <a:ext cx="2985900" cy="418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5"/>
          <p:cNvSpPr txBox="1"/>
          <p:nvPr>
            <p:ph type="title"/>
          </p:nvPr>
        </p:nvSpPr>
        <p:spPr>
          <a:xfrm>
            <a:off x="311700" y="445025"/>
            <a:ext cx="497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5: Entropy Bound Samplers</a:t>
            </a:r>
            <a:endParaRPr/>
          </a:p>
        </p:txBody>
      </p:sp>
      <p:sp>
        <p:nvSpPr>
          <p:cNvPr id="1160" name="Google Shape;1160;p85"/>
          <p:cNvSpPr txBox="1"/>
          <p:nvPr>
            <p:ph idx="1" type="body"/>
          </p:nvPr>
        </p:nvSpPr>
        <p:spPr>
          <a:xfrm>
            <a:off x="311700" y="1422525"/>
            <a:ext cx="56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Unmask the largest subset of token indices                such that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 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for some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will unmask one token at a time (with the lowest entropy prediction distribution)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  will unmask all tokens in one go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They experiment with                     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pic>
        <p:nvPicPr>
          <p:cNvPr id="1161" name="Google Shape;116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74" y="100675"/>
            <a:ext cx="3807201" cy="7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948" y="923525"/>
            <a:ext cx="2558928" cy="2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85"/>
          <p:cNvPicPr preferRelativeResize="0"/>
          <p:nvPr/>
        </p:nvPicPr>
        <p:blipFill rotWithShape="1">
          <a:blip r:embed="rId5">
            <a:alphaModFix/>
          </a:blip>
          <a:srcRect b="0" l="0" r="49482" t="52577"/>
          <a:stretch/>
        </p:blipFill>
        <p:spPr>
          <a:xfrm>
            <a:off x="5972475" y="3685301"/>
            <a:ext cx="2769549" cy="13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85" title="{&quot;red&quot;:0,&quot;green&quot;:0,&quot;blue&quot;:0,&quot;origURL&quot;:&quot;https://www.codecogs.com/eqnedit.php?latex=%5Cgamma%20%3D%200#0&quot;,&quot;size&quot;:15.300000429153442,&quot;width&quot;:448.20472440944883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800" y="3120850"/>
            <a:ext cx="504234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85" title="{&quot;red&quot;:0,&quot;green&quot;:0,&quot;blue&quot;:0,&quot;origURL&quot;:&quot;https://www.codecogs.com/eqnedit.php?latex=%5Cgamma%20%3D%20%5Cinfty#0&quot;,&quot;size&quot;:15.300000429153442,&quot;width&quot;:448.20472440944883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800" y="3685300"/>
            <a:ext cx="612076" cy="1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85" title="{&quot;red&quot;:0,&quot;green&quot;:0,&quot;blue&quot;:0,&quot;origURL&quot;:&quot;https://www.codecogs.com/eqnedit.php?latex=%5Cgamma%20%5Cin%20%5C%7B0.1%2C0.01%2C0.001%5C%7D#0&quot;,&quot;size&quot;:15.300000429153442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7750" y="3884650"/>
            <a:ext cx="1672348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85" title="{&quot;red&quot;:0,&quot;green&quot;:0,&quot;blue&quot;:0,&quot;origURL&quot;:&quot;https://www.codecogs.com/eqnedit.php?latex=%5Cgamma%20%5Cgeq%200#0&quot;,&quot;size&quot;:15.300000190734863,&quot;width&quot;:448.20472440944883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7225" y="2321100"/>
            <a:ext cx="507149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85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8738" y="1559623"/>
            <a:ext cx="587972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85" title="{&quot;red&quot;:0,&quot;green&quot;:0,&quot;blue&quot;:0,&quot;origURL&quot;:&quot;https://www.codecogs.com/eqnedit.php?latex=%5Csum_%7Bi%20%5Cin%20r%7D%20H(p_%5Ctheta(x_i%5Et))%20-%20%5Cmax_%7Bi%20%5Cin%20%5BN%5D%7D%20H(p_%5Ctheta(x_i%5Et))%20%5Cleq%20%5Cgamma#0&quot;,&quot;size&quot;:15.300000190734863,&quot;width&quot;:448.20472440944883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07275" y="1835225"/>
            <a:ext cx="3366350" cy="4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5"/>
          <p:cNvSpPr/>
          <p:nvPr/>
        </p:nvSpPr>
        <p:spPr>
          <a:xfrm>
            <a:off x="6059875" y="923525"/>
            <a:ext cx="3068100" cy="418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86"/>
          <p:cNvSpPr txBox="1"/>
          <p:nvPr>
            <p:ph type="title"/>
          </p:nvPr>
        </p:nvSpPr>
        <p:spPr>
          <a:xfrm>
            <a:off x="311700" y="445025"/>
            <a:ext cx="497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5: Entropy Bound Samplers</a:t>
            </a:r>
            <a:endParaRPr/>
          </a:p>
        </p:txBody>
      </p:sp>
      <p:sp>
        <p:nvSpPr>
          <p:cNvPr id="1176" name="Google Shape;1176;p86"/>
          <p:cNvSpPr txBox="1"/>
          <p:nvPr>
            <p:ph idx="1" type="body"/>
          </p:nvPr>
        </p:nvSpPr>
        <p:spPr>
          <a:xfrm>
            <a:off x="311700" y="1422525"/>
            <a:ext cx="56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Unmask the largest subset of token indices                such that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 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dk1"/>
                </a:solidFill>
              </a:rPr>
              <a:t>for some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will unmask one token at a time (with the lowest entropy prediction distribution)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              will unmask all tokens in one go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They experiment with                                .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pic>
        <p:nvPicPr>
          <p:cNvPr id="1177" name="Google Shape;117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74" y="100675"/>
            <a:ext cx="3807201" cy="7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948" y="923525"/>
            <a:ext cx="2558928" cy="2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86"/>
          <p:cNvPicPr preferRelativeResize="0"/>
          <p:nvPr/>
        </p:nvPicPr>
        <p:blipFill rotWithShape="1">
          <a:blip r:embed="rId5">
            <a:alphaModFix/>
          </a:blip>
          <a:srcRect b="0" l="0" r="49482" t="52577"/>
          <a:stretch/>
        </p:blipFill>
        <p:spPr>
          <a:xfrm>
            <a:off x="5972475" y="3685301"/>
            <a:ext cx="2769549" cy="13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86" title="{&quot;red&quot;:0,&quot;green&quot;:0,&quot;blue&quot;:0,&quot;origURL&quot;:&quot;https://www.codecogs.com/eqnedit.php?latex=%5Cgamma%20%3D%200#0&quot;,&quot;size&quot;:15.300000429153442,&quot;width&quot;:448.20472440944883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800" y="3120850"/>
            <a:ext cx="504234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86" title="{&quot;red&quot;:0,&quot;green&quot;:0,&quot;blue&quot;:0,&quot;origURL&quot;:&quot;https://www.codecogs.com/eqnedit.php?latex=%5Cgamma%20%3D%20%5Cinfty#0&quot;,&quot;size&quot;:15.300000429153442,&quot;width&quot;:448.20472440944883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800" y="3685300"/>
            <a:ext cx="612076" cy="1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86" title="{&quot;red&quot;:0,&quot;green&quot;:0,&quot;blue&quot;:0,&quot;origURL&quot;:&quot;https://www.codecogs.com/eqnedit.php?latex=%5Cgamma%20%5Cin%20%5C%7B0.1%2C0.01%2C0.001%5C%7D#0&quot;,&quot;size&quot;:15.300000429153442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7750" y="3884650"/>
            <a:ext cx="1672348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86" title="{&quot;red&quot;:0,&quot;green&quot;:0,&quot;blue&quot;:0,&quot;origURL&quot;:&quot;https://www.codecogs.com/eqnedit.php?latex=%5Cgamma%20%5Cgeq%200#0&quot;,&quot;size&quot;:15.300000190734863,&quot;width&quot;:448.20472440944883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7225" y="2321100"/>
            <a:ext cx="507149" cy="1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86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8738" y="1559623"/>
            <a:ext cx="587972" cy="1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86" title="{&quot;red&quot;:0,&quot;green&quot;:0,&quot;blue&quot;:0,&quot;origURL&quot;:&quot;https://www.codecogs.com/eqnedit.php?latex=%5Csum_%7Bi%20%5Cin%20r%7D%20H(p_%5Ctheta(x_i%5Et))%20-%20%5Cmax_%7Bi%20%5Cin%20%5BN%5D%7D%20H(p_%5Ctheta(x_i%5Et))%20%5Cleq%20%5Cgamma#0&quot;,&quot;size&quot;:15.300000190734863,&quot;width&quot;:448.20472440944883,&quot;height&quot;:269.00787401574803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07275" y="1835225"/>
            <a:ext cx="3366350" cy="4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6: Learning an </a:t>
            </a:r>
            <a:r>
              <a:rPr lang="en"/>
              <a:t>auxiliary</a:t>
            </a:r>
            <a:r>
              <a:rPr lang="en"/>
              <a:t> index-selection model</a:t>
            </a:r>
            <a:endParaRPr/>
          </a:p>
        </p:txBody>
      </p:sp>
      <p:sp>
        <p:nvSpPr>
          <p:cNvPr id="1191" name="Google Shape;1191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in the previous strategy, consider the problem as finding a </a:t>
            </a:r>
            <a:r>
              <a:rPr lang="en">
                <a:solidFill>
                  <a:schemeClr val="dk1"/>
                </a:solidFill>
              </a:rPr>
              <a:t>subset of token indices </a:t>
            </a:r>
            <a:r>
              <a:rPr lang="en">
                <a:solidFill>
                  <a:schemeClr val="dk1"/>
                </a:solidFill>
              </a:rPr>
              <a:t>             for each denoising step (in discrete time)                    s.t.           and                     for all             (i.e.                   </a:t>
            </a:r>
            <a:r>
              <a:rPr lang="en">
                <a:solidFill>
                  <a:schemeClr val="dk1"/>
                </a:solidFill>
              </a:rPr>
              <a:t>form a partition of </a:t>
            </a:r>
            <a:r>
              <a:rPr lang="en">
                <a:solidFill>
                  <a:schemeClr val="dk1"/>
                </a:solidFill>
              </a:rPr>
              <a:t>       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treat     as a random variable with approximate </a:t>
            </a:r>
            <a:r>
              <a:rPr lang="en">
                <a:solidFill>
                  <a:schemeClr val="dk1"/>
                </a:solidFill>
              </a:rPr>
              <a:t>posterior</a:t>
            </a:r>
            <a:r>
              <a:rPr lang="en">
                <a:solidFill>
                  <a:schemeClr val="dk1"/>
                </a:solidFill>
              </a:rPr>
              <a:t>                             and generative distribution                   , then optimise with VI.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Hopefully</a:t>
            </a:r>
            <a:r>
              <a:rPr lang="en">
                <a:solidFill>
                  <a:schemeClr val="dk1"/>
                </a:solidFill>
              </a:rPr>
              <a:t> this will give us: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Sensible simultaneous decoding (of tokens which don’t contradict each other)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Maybe better overall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Decoding in many fewer steps, T, than </a:t>
            </a:r>
            <a:r>
              <a:rPr lang="en">
                <a:solidFill>
                  <a:schemeClr val="dk1"/>
                </a:solidFill>
              </a:rPr>
              <a:t>other</a:t>
            </a:r>
            <a:r>
              <a:rPr lang="en">
                <a:solidFill>
                  <a:schemeClr val="dk1"/>
                </a:solidFill>
              </a:rPr>
              <a:t> methods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Hopefully a better performance-speed trade-off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2" name="Google Shape;1192;p87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225" y="1608913"/>
            <a:ext cx="109728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87" title="{&quot;red&quot;:0,&quot;green&quot;:0,&quot;blue&quot;:0,&quot;origURL&quot;:&quot;https://www.codecogs.com/eqnedit.php?latex=t%20%5Cneq%20t'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850" y="1906400"/>
            <a:ext cx="56064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87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350" y="1953563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87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 rotWithShape="1">
          <a:blip r:embed="rId3">
            <a:alphaModFix/>
          </a:blip>
          <a:srcRect b="0" l="67592" r="0" t="0"/>
          <a:stretch/>
        </p:blipFill>
        <p:spPr>
          <a:xfrm>
            <a:off x="6958378" y="1906400"/>
            <a:ext cx="355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87" title="{&quot;red&quot;:0,&quot;green&quot;:0,&quot;blue&quot;:0,&quot;origURL&quot;:&quot;https://www.codecogs.com/eqnedit.php?latex=r_t%20%5Ccap%20r_t'%20%3D%20%5Cemptyse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25" y="1902125"/>
            <a:ext cx="1110996" cy="26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87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100" y="1656075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7" title="{&quot;red&quot;:0,&quot;green&quot;:0,&quot;blue&quot;:0,&quot;origURL&quot;:&quot;https://www.codecogs.com/eqnedit.php?latex=r_t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1075" y="2423838"/>
            <a:ext cx="166306" cy="15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87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3253" y="1585147"/>
            <a:ext cx="716650" cy="2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87" title="{&quot;red&quot;:0,&quot;green&quot;:0,&quot;blue&quot;:0,&quot;origURL&quot;:&quot;https://www.codecogs.com/eqnedit.php?latex=P_%5Ctheta(r_%7Bt%2B1%7D%20%7C%20x%5Et)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6850" y="2674225"/>
            <a:ext cx="1131570" cy="2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87" title="{&quot;red&quot;:0,&quot;green&quot;:0,&quot;blue&quot;:0,&quot;origURL&quot;:&quot;https://www.codecogs.com/eqnedit.php?latex=Q_%5Cphi(r_%7Bt%2B1%7D%20%7C%20x%5Et%2C%20x_%7B%5Ctext%7Bdata%7D%7D)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125" y="2366350"/>
            <a:ext cx="1645921" cy="25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87"/>
          <p:cNvSpPr/>
          <p:nvPr/>
        </p:nvSpPr>
        <p:spPr>
          <a:xfrm>
            <a:off x="315050" y="2208825"/>
            <a:ext cx="8660400" cy="27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6: Learning an auxiliary index-selection model</a:t>
            </a:r>
            <a:endParaRPr/>
          </a:p>
        </p:txBody>
      </p:sp>
      <p:sp>
        <p:nvSpPr>
          <p:cNvPr id="1208" name="Google Shape;1208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in the previous strategy, consider the problem as finding a subset of token indices              for each denoising step (in discrete time)                    s.t.           and                     for all             (i.e.                   form a partition of        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treat     as a random variable with approximate posterior                             and generative distribution                   , then optimise with VI.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Hopefully</a:t>
            </a:r>
            <a:r>
              <a:rPr lang="en">
                <a:solidFill>
                  <a:schemeClr val="dk1"/>
                </a:solidFill>
              </a:rPr>
              <a:t> this will give us: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Sensible simultaneous decoding (of tokens which don’t contradict each other)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Maybe better overall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Decoding in many fewer steps, T, than other methods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Hopefully a better performance-speed trade-off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09" name="Google Shape;1209;p88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225" y="1608913"/>
            <a:ext cx="109728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88" title="{&quot;red&quot;:0,&quot;green&quot;:0,&quot;blue&quot;:0,&quot;origURL&quot;:&quot;https://www.codecogs.com/eqnedit.php?latex=t%20%5Cneq%20t'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850" y="1906400"/>
            <a:ext cx="56064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88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350" y="1953563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88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 rotWithShape="1">
          <a:blip r:embed="rId3">
            <a:alphaModFix/>
          </a:blip>
          <a:srcRect b="0" l="67592" r="0" t="0"/>
          <a:stretch/>
        </p:blipFill>
        <p:spPr>
          <a:xfrm>
            <a:off x="6958378" y="1906400"/>
            <a:ext cx="355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88" title="{&quot;red&quot;:0,&quot;green&quot;:0,&quot;blue&quot;:0,&quot;origURL&quot;:&quot;https://www.codecogs.com/eqnedit.php?latex=r_t%20%5Ccap%20r_t'%20%3D%20%5Cemptyse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25" y="1902125"/>
            <a:ext cx="1110996" cy="26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88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100" y="1656075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8" title="{&quot;red&quot;:0,&quot;green&quot;:0,&quot;blue&quot;:0,&quot;origURL&quot;:&quot;https://www.codecogs.com/eqnedit.php?latex=r_t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1075" y="2423838"/>
            <a:ext cx="166306" cy="15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88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3253" y="1585147"/>
            <a:ext cx="716650" cy="2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88" title="{&quot;red&quot;:0,&quot;green&quot;:0,&quot;blue&quot;:0,&quot;origURL&quot;:&quot;https://www.codecogs.com/eqnedit.php?latex=P_%5Ctheta(r_%7Bt%2B1%7D%20%7C%20x%5Et)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6850" y="2674225"/>
            <a:ext cx="1131570" cy="2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88" title="{&quot;red&quot;:0,&quot;green&quot;:0,&quot;blue&quot;:0,&quot;origURL&quot;:&quot;https://www.codecogs.com/eqnedit.php?latex=Q_%5Cphi(r_%7Bt%2B1%7D%20%7C%20x%5Et%2C%20x_%7B%5Ctext%7Bdata%7D%7D)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125" y="2366350"/>
            <a:ext cx="1645921" cy="25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88"/>
          <p:cNvSpPr/>
          <p:nvPr/>
        </p:nvSpPr>
        <p:spPr>
          <a:xfrm>
            <a:off x="315050" y="3052275"/>
            <a:ext cx="8660400" cy="190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6: Learning an auxiliary index-selection model</a:t>
            </a:r>
            <a:endParaRPr/>
          </a:p>
        </p:txBody>
      </p:sp>
      <p:sp>
        <p:nvSpPr>
          <p:cNvPr id="1225" name="Google Shape;1225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in the previous strategy, consider the problem as finding a subset of token indices              for each denoising step (in discrete time)                    s.t.           and                     for all             (i.e.                   form a partition of        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treat     as a random variable with approximate posterior                             and generative distribution                   , then optimise with VI.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Hopefully</a:t>
            </a:r>
            <a:r>
              <a:rPr lang="en">
                <a:solidFill>
                  <a:schemeClr val="dk1"/>
                </a:solidFill>
              </a:rPr>
              <a:t> this will give us: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Sensible simultaneous decoding (of tokens which don’t contradict each other)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Maybe better overall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Decoding in many fewer steps, T, than other methods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Hopefully a better performance-speed trade-off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6" name="Google Shape;1226;p89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225" y="1608913"/>
            <a:ext cx="109728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89" title="{&quot;red&quot;:0,&quot;green&quot;:0,&quot;blue&quot;:0,&quot;origURL&quot;:&quot;https://www.codecogs.com/eqnedit.php?latex=t%20%5Cneq%20t'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850" y="1906400"/>
            <a:ext cx="56064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89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350" y="1953563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89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 rotWithShape="1">
          <a:blip r:embed="rId3">
            <a:alphaModFix/>
          </a:blip>
          <a:srcRect b="0" l="67592" r="0" t="0"/>
          <a:stretch/>
        </p:blipFill>
        <p:spPr>
          <a:xfrm>
            <a:off x="6958378" y="1906400"/>
            <a:ext cx="355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89" title="{&quot;red&quot;:0,&quot;green&quot;:0,&quot;blue&quot;:0,&quot;origURL&quot;:&quot;https://www.codecogs.com/eqnedit.php?latex=r_t%20%5Ccap%20r_t'%20%3D%20%5Cemptyse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25" y="1902125"/>
            <a:ext cx="1110996" cy="26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89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100" y="1656075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89" title="{&quot;red&quot;:0,&quot;green&quot;:0,&quot;blue&quot;:0,&quot;origURL&quot;:&quot;https://www.codecogs.com/eqnedit.php?latex=r_t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1075" y="2423838"/>
            <a:ext cx="166306" cy="15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89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3253" y="1585147"/>
            <a:ext cx="716650" cy="2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9" title="{&quot;red&quot;:0,&quot;green&quot;:0,&quot;blue&quot;:0,&quot;origURL&quot;:&quot;https://www.codecogs.com/eqnedit.php?latex=P_%5Ctheta(r_%7Bt%2B1%7D%20%7C%20x%5Et)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6850" y="2674225"/>
            <a:ext cx="1131570" cy="2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89" title="{&quot;red&quot;:0,&quot;green&quot;:0,&quot;blue&quot;:0,&quot;origURL&quot;:&quot;https://www.codecogs.com/eqnedit.php?latex=Q_%5Cphi(r_%7Bt%2B1%7D%20%7C%20x%5Et%2C%20x_%7B%5Ctext%7Bdata%7D%7D)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125" y="2366350"/>
            <a:ext cx="1645921" cy="25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89"/>
          <p:cNvSpPr/>
          <p:nvPr/>
        </p:nvSpPr>
        <p:spPr>
          <a:xfrm>
            <a:off x="315050" y="3547250"/>
            <a:ext cx="8660400" cy="141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6: Learning an auxiliary index-selection model</a:t>
            </a:r>
            <a:endParaRPr/>
          </a:p>
        </p:txBody>
      </p:sp>
      <p:sp>
        <p:nvSpPr>
          <p:cNvPr id="1242" name="Google Shape;1242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in the previous strategy, consider the problem as finding a subset of token indices              for each denoising step (in discrete time)                    s.t.           and                     for all             (i.e.                   form a partition of        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treat     as a random variable with approximate posterior                             and generative distribution                   , then optimise with VI.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Hopefully</a:t>
            </a:r>
            <a:r>
              <a:rPr lang="en">
                <a:solidFill>
                  <a:schemeClr val="dk1"/>
                </a:solidFill>
              </a:rPr>
              <a:t> this will give us: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Sensible simultaneous decoding (of tokens which don’t contradict each other)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Maybe better overall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Decoding in many fewer steps, T, than other methods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Hopefully a better performance-speed trade-off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3" name="Google Shape;1243;p90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225" y="1608913"/>
            <a:ext cx="109728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90" title="{&quot;red&quot;:0,&quot;green&quot;:0,&quot;blue&quot;:0,&quot;origURL&quot;:&quot;https://www.codecogs.com/eqnedit.php?latex=t%20%5Cneq%20t'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850" y="1906400"/>
            <a:ext cx="56064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90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350" y="1953563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90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 rotWithShape="1">
          <a:blip r:embed="rId3">
            <a:alphaModFix/>
          </a:blip>
          <a:srcRect b="0" l="67592" r="0" t="0"/>
          <a:stretch/>
        </p:blipFill>
        <p:spPr>
          <a:xfrm>
            <a:off x="6958378" y="1906400"/>
            <a:ext cx="355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90" title="{&quot;red&quot;:0,&quot;green&quot;:0,&quot;blue&quot;:0,&quot;origURL&quot;:&quot;https://www.codecogs.com/eqnedit.php?latex=r_t%20%5Ccap%20r_t'%20%3D%20%5Cemptyse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25" y="1902125"/>
            <a:ext cx="1110996" cy="26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90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100" y="1656075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90" title="{&quot;red&quot;:0,&quot;green&quot;:0,&quot;blue&quot;:0,&quot;origURL&quot;:&quot;https://www.codecogs.com/eqnedit.php?latex=r_t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1075" y="2423838"/>
            <a:ext cx="166306" cy="15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90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3253" y="1585147"/>
            <a:ext cx="716650" cy="2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90" title="{&quot;red&quot;:0,&quot;green&quot;:0,&quot;blue&quot;:0,&quot;origURL&quot;:&quot;https://www.codecogs.com/eqnedit.php?latex=P_%5Ctheta(r_%7Bt%2B1%7D%20%7C%20x%5Et)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6850" y="2674225"/>
            <a:ext cx="1131570" cy="2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90" title="{&quot;red&quot;:0,&quot;green&quot;:0,&quot;blue&quot;:0,&quot;origURL&quot;:&quot;https://www.codecogs.com/eqnedit.php?latex=Q_%5Cphi(r_%7Bt%2B1%7D%20%7C%20x%5Et%2C%20x_%7B%5Ctext%7Bdata%7D%7D)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125" y="2366350"/>
            <a:ext cx="1645921" cy="25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90"/>
          <p:cNvSpPr/>
          <p:nvPr/>
        </p:nvSpPr>
        <p:spPr>
          <a:xfrm>
            <a:off x="315050" y="4245200"/>
            <a:ext cx="8660400" cy="71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6: Learning an auxiliary index-selection model</a:t>
            </a:r>
            <a:endParaRPr/>
          </a:p>
        </p:txBody>
      </p:sp>
      <p:sp>
        <p:nvSpPr>
          <p:cNvPr id="1259" name="Google Shape;1259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in the previous strategy, consider the problem as finding a subset of token indices              for each denoising step (in discrete time)                    s.t.           and                     for all             (i.e.                   form a partition of        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treat     as a random variable with approximate posterior                             and generative distribution                   , then optimise with VI.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Hopefully</a:t>
            </a:r>
            <a:r>
              <a:rPr lang="en">
                <a:solidFill>
                  <a:schemeClr val="dk1"/>
                </a:solidFill>
              </a:rPr>
              <a:t> this will give us: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Sensible simultaneous decoding (of tokens which don’t contradict each other)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Maybe better overall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Decoding in many fewer steps, T, than other methods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Hopefully a better performance-speed trade-off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0" name="Google Shape;1260;p91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225" y="1608913"/>
            <a:ext cx="109728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91" title="{&quot;red&quot;:0,&quot;green&quot;:0,&quot;blue&quot;:0,&quot;origURL&quot;:&quot;https://www.codecogs.com/eqnedit.php?latex=t%20%5Cneq%20t'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850" y="1906400"/>
            <a:ext cx="56064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91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350" y="1953563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91" title="{&quot;red&quot;:0,&quot;green&quot;:0,&quot;blue&quot;:0,&quot;origURL&quot;:&quot;https://www.codecogs.com/eqnedit.php?latex=%5Ccup_t%20r_t%20%3D%20%5BN%5D#0&quot;,&quot;size&quot;:18,&quot;width&quot;:670.9133858267717,&quot;height&quot;:269.00787401574803}"/>
          <p:cNvPicPr preferRelativeResize="0"/>
          <p:nvPr/>
        </p:nvPicPr>
        <p:blipFill rotWithShape="1">
          <a:blip r:embed="rId3">
            <a:alphaModFix/>
          </a:blip>
          <a:srcRect b="0" l="67592" r="0" t="0"/>
          <a:stretch/>
        </p:blipFill>
        <p:spPr>
          <a:xfrm>
            <a:off x="6958378" y="1906400"/>
            <a:ext cx="355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91" title="{&quot;red&quot;:0,&quot;green&quot;:0,&quot;blue&quot;:0,&quot;origURL&quot;:&quot;https://www.codecogs.com/eqnedit.php?latex=r_t%20%5Ccap%20r_t'%20%3D%20%5Cemptyse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725" y="1902125"/>
            <a:ext cx="1110996" cy="26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91" title="{&quot;red&quot;:0,&quot;green&quot;:0,&quot;blue&quot;:0,&quot;origURL&quot;:&quot;https://www.codecogs.com/eqnedit.php?latex=r_1%2C%20%5Cldots%2C%20r_T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100" y="1656075"/>
            <a:ext cx="1009840" cy="1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91" title="{&quot;red&quot;:0,&quot;green&quot;:0,&quot;blue&quot;:0,&quot;origURL&quot;:&quot;https://www.codecogs.com/eqnedit.php?latex=r_t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1075" y="2423838"/>
            <a:ext cx="166306" cy="15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91" title="{&quot;red&quot;:0,&quot;green&quot;:0,&quot;blue&quot;:0,&quot;origURL&quot;:&quot;https://www.codecogs.com/eqnedit.php?latex=r%20%5Csubseteq%20%5BN%5D#0&quot;,&quot;size&quot;:18,&quot;width&quot;:448.20472440944883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3253" y="1585147"/>
            <a:ext cx="716650" cy="2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91" title="{&quot;red&quot;:0,&quot;green&quot;:0,&quot;blue&quot;:0,&quot;origURL&quot;:&quot;https://www.codecogs.com/eqnedit.php?latex=P_%5Ctheta(r_%7Bt%2B1%7D%20%7C%20x%5Et)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6850" y="2674225"/>
            <a:ext cx="1131570" cy="2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91" title="{&quot;red&quot;:0,&quot;green&quot;:0,&quot;blue&quot;:0,&quot;origURL&quot;:&quot;https://www.codecogs.com/eqnedit.php?latex=Q_%5Cphi(r_%7Bt%2B1%7D%20%7C%20x%5Et%2C%20x_%7B%5Ctext%7Bdata%7D%7D)#0&quot;,&quot;size&quot;:18,&quot;width&quot;:670.9133858267717,&quot;height&quot;:269.00787401574803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125" y="2366350"/>
            <a:ext cx="1645921" cy="259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11700" y="931950"/>
            <a:ext cx="8520600" cy="4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Autoregressive models (ARMs) are the current standard for LLMS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But other paradigms, e.g. diffusion, should (theoretically) be able to work just as well at generative modelling: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425" y="1585149"/>
            <a:ext cx="3983150" cy="10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62" y="3822425"/>
            <a:ext cx="5034526" cy="7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275" name="Google Shape;1275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may </a:t>
            </a:r>
            <a:r>
              <a:rPr lang="en">
                <a:solidFill>
                  <a:schemeClr val="dk1"/>
                </a:solidFill>
              </a:rPr>
              <a:t>have</a:t>
            </a:r>
            <a:r>
              <a:rPr lang="en">
                <a:solidFill>
                  <a:schemeClr val="dk1"/>
                </a:solidFill>
              </a:rPr>
              <a:t> been too pessimistic about the future of discrete diffusion LLMs in my earlier presentation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I’m </a:t>
            </a:r>
            <a:r>
              <a:rPr lang="en">
                <a:solidFill>
                  <a:schemeClr val="dk1"/>
                </a:solidFill>
              </a:rPr>
              <a:t>still</a:t>
            </a:r>
            <a:r>
              <a:rPr lang="en">
                <a:solidFill>
                  <a:schemeClr val="dk1"/>
                </a:solidFill>
              </a:rPr>
              <a:t> not certain if they’ll ‘beat’ ARMs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I do still think they’re fun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76" name="Google Shape;127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275" y="2180300"/>
            <a:ext cx="3452326" cy="25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802" y="2481046"/>
            <a:ext cx="3452326" cy="254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245" y="3535274"/>
            <a:ext cx="1594674" cy="6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92"/>
          <p:cNvSpPr/>
          <p:nvPr/>
        </p:nvSpPr>
        <p:spPr>
          <a:xfrm>
            <a:off x="4572000" y="1863950"/>
            <a:ext cx="4403700" cy="3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92"/>
          <p:cNvSpPr/>
          <p:nvPr/>
        </p:nvSpPr>
        <p:spPr>
          <a:xfrm>
            <a:off x="467450" y="1863950"/>
            <a:ext cx="8660400" cy="61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286" name="Google Shape;1286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may have been too pessimistic about the future of discrete diffusion LLMs in my earlier presentation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I’m still not certain if they’ll ‘beat’ ARMs (but it’s not impossible)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I do still think they’re fun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7" name="Google Shape;128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275" y="2180300"/>
            <a:ext cx="3452326" cy="25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802" y="2481046"/>
            <a:ext cx="3452326" cy="254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245" y="3535274"/>
            <a:ext cx="1594674" cy="6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93"/>
          <p:cNvSpPr/>
          <p:nvPr/>
        </p:nvSpPr>
        <p:spPr>
          <a:xfrm>
            <a:off x="4893875" y="2315550"/>
            <a:ext cx="4081800" cy="270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93"/>
          <p:cNvSpPr/>
          <p:nvPr/>
        </p:nvSpPr>
        <p:spPr>
          <a:xfrm>
            <a:off x="467450" y="2180300"/>
            <a:ext cx="8660400" cy="30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297" name="Google Shape;1297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may have been too pessimistic about the future of discrete diffusion LLMs in my earlier presentation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I’m still not certain if they’ll ‘beat’ ARMs </a:t>
            </a:r>
            <a:r>
              <a:rPr lang="en">
                <a:solidFill>
                  <a:schemeClr val="dk1"/>
                </a:solidFill>
              </a:rPr>
              <a:t>(but it’s not impossible)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I do still think they’re fun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8" name="Google Shape;129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275" y="2180300"/>
            <a:ext cx="3452326" cy="25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802" y="2481046"/>
            <a:ext cx="3452326" cy="254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245" y="3535274"/>
            <a:ext cx="1594674" cy="6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Blockwise KV-Caching</a:t>
            </a:r>
            <a:endParaRPr/>
          </a:p>
        </p:txBody>
      </p:sp>
      <p:sp>
        <p:nvSpPr>
          <p:cNvPr id="1306" name="Google Shape;1306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7" name="Google Shape;130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24" y="1061550"/>
            <a:ext cx="8118750" cy="39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825" y="-1"/>
            <a:ext cx="4111325" cy="10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2: Greedy + Gumbel Noise</a:t>
            </a:r>
            <a:endParaRPr/>
          </a:p>
        </p:txBody>
      </p:sp>
      <p:sp>
        <p:nvSpPr>
          <p:cNvPr id="1320" name="Google Shape;1320;p97"/>
          <p:cNvSpPr txBox="1"/>
          <p:nvPr>
            <p:ph idx="1" type="body"/>
          </p:nvPr>
        </p:nvSpPr>
        <p:spPr>
          <a:xfrm>
            <a:off x="311700" y="1152475"/>
            <a:ext cx="461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Like previous but adds noise (from a truncated Gumbel distribution) to the categorical probabilities to improve numerical stability.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Authors noticed that MDMs get very low generative perplexity (as scored by some other LM, e.g. GPT2…), but often with crappy generations </a:t>
            </a:r>
            <a:r>
              <a:rPr i="1" lang="en">
                <a:solidFill>
                  <a:schemeClr val="dk1"/>
                </a:solidFill>
              </a:rPr>
              <a:t>if float precision isn’t high enough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321" name="Google Shape;13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150" y="119550"/>
            <a:ext cx="3547075" cy="9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825" y="3983701"/>
            <a:ext cx="5690399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326" y="1840600"/>
            <a:ext cx="3983900" cy="1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kind of weird…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311700" y="1152475"/>
            <a:ext cx="306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0" l="0" r="0" t="8941"/>
          <a:stretch/>
        </p:blipFill>
        <p:spPr>
          <a:xfrm>
            <a:off x="402825" y="2497100"/>
            <a:ext cx="8640152" cy="248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250" y="99400"/>
            <a:ext cx="5383722" cy="22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